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35" r:id="rId2"/>
    <p:sldId id="257" r:id="rId3"/>
    <p:sldId id="258" r:id="rId4"/>
    <p:sldId id="259" r:id="rId5"/>
    <p:sldId id="260" r:id="rId6"/>
    <p:sldId id="261" r:id="rId7"/>
    <p:sldId id="321" r:id="rId8"/>
    <p:sldId id="322" r:id="rId9"/>
    <p:sldId id="323" r:id="rId10"/>
    <p:sldId id="324" r:id="rId11"/>
    <p:sldId id="262" r:id="rId12"/>
    <p:sldId id="263" r:id="rId13"/>
    <p:sldId id="264" r:id="rId14"/>
    <p:sldId id="265" r:id="rId15"/>
    <p:sldId id="266" r:id="rId16"/>
    <p:sldId id="267" r:id="rId17"/>
    <p:sldId id="268" r:id="rId18"/>
    <p:sldId id="325" r:id="rId19"/>
    <p:sldId id="270" r:id="rId20"/>
    <p:sldId id="304" r:id="rId21"/>
    <p:sldId id="305" r:id="rId22"/>
    <p:sldId id="272" r:id="rId23"/>
    <p:sldId id="273" r:id="rId24"/>
    <p:sldId id="274" r:id="rId25"/>
    <p:sldId id="275" r:id="rId26"/>
    <p:sldId id="308" r:id="rId27"/>
    <p:sldId id="309" r:id="rId28"/>
    <p:sldId id="311" r:id="rId29"/>
    <p:sldId id="312" r:id="rId30"/>
    <p:sldId id="313" r:id="rId31"/>
    <p:sldId id="314" r:id="rId32"/>
    <p:sldId id="316" r:id="rId33"/>
    <p:sldId id="317" r:id="rId34"/>
    <p:sldId id="318" r:id="rId35"/>
    <p:sldId id="276" r:id="rId36"/>
    <p:sldId id="278" r:id="rId37"/>
    <p:sldId id="280" r:id="rId38"/>
    <p:sldId id="306" r:id="rId39"/>
    <p:sldId id="282" r:id="rId40"/>
    <p:sldId id="307" r:id="rId41"/>
    <p:sldId id="284" r:id="rId42"/>
    <p:sldId id="285" r:id="rId43"/>
    <p:sldId id="286" r:id="rId44"/>
    <p:sldId id="287" r:id="rId45"/>
    <p:sldId id="288" r:id="rId46"/>
    <p:sldId id="289" r:id="rId47"/>
    <p:sldId id="300" r:id="rId48"/>
    <p:sldId id="301" r:id="rId49"/>
    <p:sldId id="326" r:id="rId50"/>
    <p:sldId id="327" r:id="rId51"/>
    <p:sldId id="328" r:id="rId52"/>
    <p:sldId id="330" r:id="rId53"/>
    <p:sldId id="331" r:id="rId54"/>
    <p:sldId id="332" r:id="rId55"/>
    <p:sldId id="333" r:id="rId56"/>
    <p:sldId id="334" r:id="rId57"/>
    <p:sldId id="329" r:id="rId5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6" autoAdjust="0"/>
    <p:restoredTop sz="94660"/>
  </p:normalViewPr>
  <p:slideViewPr>
    <p:cSldViewPr>
      <p:cViewPr>
        <p:scale>
          <a:sx n="76" d="100"/>
          <a:sy n="76" d="100"/>
        </p:scale>
        <p:origin x="228" y="6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23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lineChart>
        <c:grouping val="standard"/>
        <c:varyColors val="0"/>
        <c:ser>
          <c:idx val="0"/>
          <c:order val="0"/>
          <c:tx>
            <c:strRef>
              <c:f>Hoja1!$B$1</c:f>
              <c:strCache>
                <c:ptCount val="1"/>
                <c:pt idx="0">
                  <c:v>Grupos de practica</c:v>
                </c:pt>
              </c:strCache>
            </c:strRef>
          </c:tx>
          <c:marker>
            <c:symbol val="none"/>
          </c:marker>
          <c:cat>
            <c:numRef>
              <c:f>Hoja1!$A$2:$A$10</c:f>
              <c:numCache>
                <c:formatCode>General</c:formatCode>
                <c:ptCount val="9"/>
                <c:pt idx="0">
                  <c:v>1993</c:v>
                </c:pt>
                <c:pt idx="1">
                  <c:v>1999</c:v>
                </c:pt>
                <c:pt idx="2">
                  <c:v>2004</c:v>
                </c:pt>
                <c:pt idx="3">
                  <c:v>2007</c:v>
                </c:pt>
                <c:pt idx="4">
                  <c:v>2008</c:v>
                </c:pt>
                <c:pt idx="5">
                  <c:v>2009</c:v>
                </c:pt>
                <c:pt idx="6">
                  <c:v>2010</c:v>
                </c:pt>
                <c:pt idx="7">
                  <c:v>2011</c:v>
                </c:pt>
                <c:pt idx="8">
                  <c:v>2012</c:v>
                </c:pt>
              </c:numCache>
            </c:numRef>
          </c:cat>
          <c:val>
            <c:numRef>
              <c:f>Hoja1!$B$2:$B$10</c:f>
              <c:numCache>
                <c:formatCode>General</c:formatCode>
                <c:ptCount val="9"/>
                <c:pt idx="0">
                  <c:v>50</c:v>
                </c:pt>
                <c:pt idx="1">
                  <c:v>240</c:v>
                </c:pt>
                <c:pt idx="2">
                  <c:v>550</c:v>
                </c:pt>
                <c:pt idx="3">
                  <c:v>2400</c:v>
                </c:pt>
                <c:pt idx="4">
                  <c:v>3100</c:v>
                </c:pt>
                <c:pt idx="5">
                  <c:v>4200</c:v>
                </c:pt>
                <c:pt idx="6">
                  <c:v>5120</c:v>
                </c:pt>
                <c:pt idx="7">
                  <c:v>7400</c:v>
                </c:pt>
                <c:pt idx="8">
                  <c:v>9035</c:v>
                </c:pt>
              </c:numCache>
            </c:numRef>
          </c:val>
          <c:smooth val="0"/>
        </c:ser>
        <c:dLbls>
          <c:showLegendKey val="0"/>
          <c:showVal val="1"/>
          <c:showCatName val="0"/>
          <c:showSerName val="0"/>
          <c:showPercent val="0"/>
          <c:showBubbleSize val="0"/>
        </c:dLbls>
        <c:marker val="1"/>
        <c:smooth val="0"/>
        <c:axId val="66724608"/>
        <c:axId val="66726144"/>
      </c:lineChart>
      <c:catAx>
        <c:axId val="66724608"/>
        <c:scaling>
          <c:orientation val="minMax"/>
        </c:scaling>
        <c:delete val="0"/>
        <c:axPos val="b"/>
        <c:numFmt formatCode="General" sourceLinked="1"/>
        <c:majorTickMark val="none"/>
        <c:minorTickMark val="none"/>
        <c:tickLblPos val="nextTo"/>
        <c:crossAx val="66726144"/>
        <c:crosses val="autoZero"/>
        <c:auto val="1"/>
        <c:lblAlgn val="ctr"/>
        <c:lblOffset val="100"/>
        <c:noMultiLvlLbl val="0"/>
      </c:catAx>
      <c:valAx>
        <c:axId val="66726144"/>
        <c:scaling>
          <c:orientation val="minMax"/>
        </c:scaling>
        <c:delete val="0"/>
        <c:axPos val="l"/>
        <c:majorGridlines/>
        <c:numFmt formatCode="General" sourceLinked="1"/>
        <c:majorTickMark val="none"/>
        <c:minorTickMark val="none"/>
        <c:tickLblPos val="nextTo"/>
        <c:crossAx val="66724608"/>
        <c:crosses val="autoZero"/>
        <c:crossBetween val="between"/>
      </c:valAx>
      <c:spPr>
        <a:noFill/>
        <a:ln w="21947">
          <a:noFill/>
        </a:ln>
      </c:spPr>
    </c:plotArea>
    <c:legend>
      <c:legendPos val="r"/>
      <c:layout/>
      <c:overlay val="0"/>
    </c:legend>
    <c:plotVisOnly val="1"/>
    <c:dispBlanksAs val="gap"/>
    <c:showDLblsOverMax val="0"/>
  </c:chart>
  <c:txPr>
    <a:bodyPr/>
    <a:lstStyle/>
    <a:p>
      <a:pPr>
        <a:defRPr sz="1555"/>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a:pPr>
            <a:r>
              <a:rPr lang="en-US" dirty="0" smtClean="0"/>
              <a:t>CENSO</a:t>
            </a:r>
            <a:r>
              <a:rPr lang="en-US" baseline="0" dirty="0" smtClean="0"/>
              <a:t> NACIONAL DE RUGBY 31 JULIO 2012</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c:f>
              <c:strCache>
                <c:ptCount val="1"/>
                <c:pt idx="0">
                  <c:v>2012</c:v>
                </c:pt>
              </c:strCache>
            </c:strRef>
          </c:tx>
          <c:invertIfNegative val="0"/>
          <c:dPt>
            <c:idx val="0"/>
            <c:invertIfNegative val="0"/>
            <c:bubble3D val="0"/>
            <c:spPr>
              <a:solidFill>
                <a:srgbClr val="00B050"/>
              </a:solidFill>
            </c:spPr>
          </c:dPt>
          <c:dPt>
            <c:idx val="1"/>
            <c:invertIfNegative val="0"/>
            <c:bubble3D val="0"/>
            <c:spPr>
              <a:solidFill>
                <a:srgbClr val="FF0000"/>
              </a:solidFill>
            </c:spPr>
          </c:dPt>
          <c:dPt>
            <c:idx val="2"/>
            <c:invertIfNegative val="0"/>
            <c:bubble3D val="0"/>
            <c:spPr>
              <a:solidFill>
                <a:schemeClr val="tx1"/>
              </a:solidFill>
            </c:spPr>
          </c:dPt>
          <c:dPt>
            <c:idx val="3"/>
            <c:invertIfNegative val="0"/>
            <c:bubble3D val="0"/>
            <c:spPr>
              <a:solidFill>
                <a:srgbClr val="00B0F0"/>
              </a:solidFill>
            </c:spPr>
          </c:dPt>
          <c:dPt>
            <c:idx val="4"/>
            <c:invertIfNegative val="0"/>
            <c:bubble3D val="0"/>
            <c:spPr>
              <a:solidFill>
                <a:srgbClr val="FFFF00"/>
              </a:solidFill>
            </c:spPr>
          </c:dPt>
          <c:dPt>
            <c:idx val="5"/>
            <c:invertIfNegative val="0"/>
            <c:bubble3D val="0"/>
            <c:spPr>
              <a:solidFill>
                <a:srgbClr val="002060"/>
              </a:solidFill>
            </c:spPr>
          </c:dPt>
          <c:dPt>
            <c:idx val="6"/>
            <c:invertIfNegative val="0"/>
            <c:bubble3D val="0"/>
            <c:spPr>
              <a:solidFill>
                <a:srgbClr val="0070C0"/>
              </a:solidFill>
            </c:spPr>
          </c:dPt>
          <c:dPt>
            <c:idx val="7"/>
            <c:invertIfNegative val="0"/>
            <c:bubble3D val="0"/>
            <c:spPr>
              <a:solidFill>
                <a:srgbClr val="92D050"/>
              </a:solidFill>
            </c:spPr>
          </c:dPt>
          <c:dPt>
            <c:idx val="8"/>
            <c:invertIfNegative val="0"/>
            <c:bubble3D val="0"/>
            <c:spPr>
              <a:solidFill>
                <a:srgbClr val="7030A0"/>
              </a:solidFill>
            </c:spPr>
          </c:dPt>
          <c:dLbls>
            <c:dLbl>
              <c:idx val="0"/>
              <c:layout/>
              <c:tx>
                <c:rich>
                  <a:bodyPr/>
                  <a:lstStyle/>
                  <a:p>
                    <a:r>
                      <a:rPr lang="en-US" dirty="0" smtClean="0"/>
                      <a:t>3648</a:t>
                    </a:r>
                    <a:endParaRPr lang="en-US" dirty="0"/>
                  </a:p>
                </c:rich>
              </c:tx>
              <c:showLegendKey val="0"/>
              <c:showVal val="1"/>
              <c:showCatName val="0"/>
              <c:showSerName val="0"/>
              <c:showPercent val="0"/>
              <c:showBubbleSize val="0"/>
            </c:dLbl>
            <c:dLbl>
              <c:idx val="3"/>
              <c:layout/>
              <c:tx>
                <c:rich>
                  <a:bodyPr/>
                  <a:lstStyle/>
                  <a:p>
                    <a:r>
                      <a:rPr lang="en-US" dirty="0" smtClean="0"/>
                      <a:t>270</a:t>
                    </a:r>
                    <a:endParaRPr lang="en-US" dirty="0"/>
                  </a:p>
                </c:rich>
              </c:tx>
              <c:showLegendKey val="0"/>
              <c:showVal val="1"/>
              <c:showCatName val="0"/>
              <c:showSerName val="0"/>
              <c:showPercent val="0"/>
              <c:showBubbleSize val="0"/>
            </c:dLbl>
            <c:dLbl>
              <c:idx val="8"/>
              <c:layout/>
              <c:tx>
                <c:rich>
                  <a:bodyPr/>
                  <a:lstStyle/>
                  <a:p>
                    <a:r>
                      <a:rPr lang="en-US" dirty="0" smtClean="0"/>
                      <a:t>9035</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Hoja1!$A$2:$A$10</c:f>
              <c:strCache>
                <c:ptCount val="9"/>
                <c:pt idx="0">
                  <c:v>ANTIOQUIA</c:v>
                </c:pt>
                <c:pt idx="1">
                  <c:v>SANTANDER</c:v>
                </c:pt>
                <c:pt idx="2">
                  <c:v>NORTE DE SANTANDER</c:v>
                </c:pt>
                <c:pt idx="3">
                  <c:v>GRAN TOLIMA</c:v>
                </c:pt>
                <c:pt idx="4">
                  <c:v>CENTRO</c:v>
                </c:pt>
                <c:pt idx="5">
                  <c:v>CARIBE</c:v>
                </c:pt>
                <c:pt idx="6">
                  <c:v>EJE CAFETERO</c:v>
                </c:pt>
                <c:pt idx="7">
                  <c:v>SUR OCCIDENTE</c:v>
                </c:pt>
                <c:pt idx="8">
                  <c:v>TOTAL</c:v>
                </c:pt>
              </c:strCache>
            </c:strRef>
          </c:cat>
          <c:val>
            <c:numRef>
              <c:f>Hoja1!$B$2:$B$10</c:f>
              <c:numCache>
                <c:formatCode>General</c:formatCode>
                <c:ptCount val="9"/>
                <c:pt idx="0">
                  <c:v>3648</c:v>
                </c:pt>
                <c:pt idx="1">
                  <c:v>500</c:v>
                </c:pt>
                <c:pt idx="2">
                  <c:v>803</c:v>
                </c:pt>
                <c:pt idx="3">
                  <c:v>270</c:v>
                </c:pt>
                <c:pt idx="4">
                  <c:v>1218</c:v>
                </c:pt>
                <c:pt idx="5">
                  <c:v>1250</c:v>
                </c:pt>
                <c:pt idx="6">
                  <c:v>576</c:v>
                </c:pt>
                <c:pt idx="7">
                  <c:v>770</c:v>
                </c:pt>
                <c:pt idx="8">
                  <c:v>9035</c:v>
                </c:pt>
              </c:numCache>
            </c:numRef>
          </c:val>
        </c:ser>
        <c:dLbls>
          <c:showLegendKey val="0"/>
          <c:showVal val="1"/>
          <c:showCatName val="0"/>
          <c:showSerName val="0"/>
          <c:showPercent val="0"/>
          <c:showBubbleSize val="0"/>
        </c:dLbls>
        <c:gapWidth val="150"/>
        <c:shape val="cylinder"/>
        <c:axId val="65424384"/>
        <c:axId val="65438464"/>
        <c:axId val="0"/>
      </c:bar3DChart>
      <c:catAx>
        <c:axId val="65424384"/>
        <c:scaling>
          <c:orientation val="minMax"/>
        </c:scaling>
        <c:delete val="0"/>
        <c:axPos val="b"/>
        <c:majorTickMark val="none"/>
        <c:minorTickMark val="none"/>
        <c:tickLblPos val="nextTo"/>
        <c:crossAx val="65438464"/>
        <c:crosses val="autoZero"/>
        <c:auto val="1"/>
        <c:lblAlgn val="ctr"/>
        <c:lblOffset val="100"/>
        <c:noMultiLvlLbl val="0"/>
      </c:catAx>
      <c:valAx>
        <c:axId val="65438464"/>
        <c:scaling>
          <c:orientation val="minMax"/>
        </c:scaling>
        <c:delete val="1"/>
        <c:axPos val="l"/>
        <c:numFmt formatCode="General" sourceLinked="1"/>
        <c:majorTickMark val="out"/>
        <c:minorTickMark val="none"/>
        <c:tickLblPos val="none"/>
        <c:crossAx val="6542438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view3D>
      <c:rotX val="20"/>
      <c:hPercent val="84"/>
      <c:rotY val="40"/>
      <c:depthPercent val="100"/>
      <c:rAngAx val="1"/>
    </c:view3D>
    <c:floor>
      <c:thickness val="0"/>
    </c:floor>
    <c:sideWall>
      <c:thickness val="0"/>
    </c:sideWall>
    <c:backWall>
      <c:thickness val="0"/>
    </c:backWall>
    <c:plotArea>
      <c:layout/>
      <c:bar3DChart>
        <c:barDir val="col"/>
        <c:grouping val="clustered"/>
        <c:varyColors val="0"/>
        <c:ser>
          <c:idx val="0"/>
          <c:order val="0"/>
          <c:tx>
            <c:strRef>
              <c:f>Sheet1!$A$3</c:f>
              <c:strCache>
                <c:ptCount val="1"/>
                <c:pt idx="0">
                  <c:v>Mayores</c:v>
                </c:pt>
              </c:strCache>
            </c:strRef>
          </c:tx>
          <c:spPr>
            <a:solidFill>
              <a:srgbClr val="FF0000"/>
            </a:solidFill>
          </c:spPr>
          <c:invertIfNegative val="0"/>
          <c:dLbls>
            <c:dLbl>
              <c:idx val="0"/>
              <c:layout>
                <c:manualLayout>
                  <c:x val="3.0866362679761526E-2"/>
                  <c:y val="-3.2178217821782221E-2"/>
                </c:manualLayout>
              </c:layout>
              <c:showLegendKey val="0"/>
              <c:showVal val="1"/>
              <c:showCatName val="0"/>
              <c:showSerName val="0"/>
              <c:showPercent val="0"/>
              <c:showBubbleSize val="0"/>
            </c:dLbl>
            <c:txPr>
              <a:bodyPr/>
              <a:lstStyle/>
              <a:p>
                <a:pPr>
                  <a:defRPr b="1"/>
                </a:pPr>
                <a:endParaRPr lang="es-CO"/>
              </a:p>
            </c:txPr>
            <c:showLegendKey val="0"/>
            <c:showVal val="1"/>
            <c:showCatName val="0"/>
            <c:showSerName val="0"/>
            <c:showPercent val="0"/>
            <c:showBubbleSize val="0"/>
            <c:showLeaderLines val="0"/>
          </c:dLbls>
          <c:cat>
            <c:strRef>
              <c:f>Sheet1!$B$1:$B$1</c:f>
              <c:strCache>
                <c:ptCount val="1"/>
                <c:pt idx="0">
                  <c:v>Practicantes</c:v>
                </c:pt>
              </c:strCache>
            </c:strRef>
          </c:cat>
          <c:val>
            <c:numRef>
              <c:f>Sheet1!$B$3:$B$3</c:f>
              <c:numCache>
                <c:formatCode>General</c:formatCode>
                <c:ptCount val="1"/>
                <c:pt idx="0">
                  <c:v>1350</c:v>
                </c:pt>
              </c:numCache>
            </c:numRef>
          </c:val>
        </c:ser>
        <c:ser>
          <c:idx val="1"/>
          <c:order val="1"/>
          <c:tx>
            <c:strRef>
              <c:f>Sheet1!$A$4</c:f>
              <c:strCache>
                <c:ptCount val="1"/>
                <c:pt idx="0">
                  <c:v>Juveniles</c:v>
                </c:pt>
              </c:strCache>
            </c:strRef>
          </c:tx>
          <c:spPr>
            <a:solidFill>
              <a:srgbClr val="FFC000"/>
            </a:solidFill>
          </c:spPr>
          <c:invertIfNegative val="0"/>
          <c:dLbls>
            <c:dLbl>
              <c:idx val="0"/>
              <c:layout>
                <c:manualLayout>
                  <c:x val="2.8060329708874152E-2"/>
                  <c:y val="-4.7029702970297016E-2"/>
                </c:manualLayout>
              </c:layout>
              <c:showLegendKey val="0"/>
              <c:showVal val="1"/>
              <c:showCatName val="0"/>
              <c:showSerName val="0"/>
              <c:showPercent val="0"/>
              <c:showBubbleSize val="0"/>
            </c:dLbl>
            <c:txPr>
              <a:bodyPr/>
              <a:lstStyle/>
              <a:p>
                <a:pPr>
                  <a:defRPr b="1"/>
                </a:pPr>
                <a:endParaRPr lang="es-CO"/>
              </a:p>
            </c:txPr>
            <c:showLegendKey val="0"/>
            <c:showVal val="1"/>
            <c:showCatName val="0"/>
            <c:showSerName val="0"/>
            <c:showPercent val="0"/>
            <c:showBubbleSize val="0"/>
            <c:showLeaderLines val="0"/>
          </c:dLbls>
          <c:cat>
            <c:strRef>
              <c:f>Sheet1!$B$1:$B$1</c:f>
              <c:strCache>
                <c:ptCount val="1"/>
                <c:pt idx="0">
                  <c:v>Practicantes</c:v>
                </c:pt>
              </c:strCache>
            </c:strRef>
          </c:cat>
          <c:val>
            <c:numRef>
              <c:f>Sheet1!$B$4:$B$4</c:f>
              <c:numCache>
                <c:formatCode>General</c:formatCode>
                <c:ptCount val="1"/>
                <c:pt idx="0">
                  <c:v>950</c:v>
                </c:pt>
              </c:numCache>
            </c:numRef>
          </c:val>
        </c:ser>
        <c:ser>
          <c:idx val="2"/>
          <c:order val="2"/>
          <c:tx>
            <c:strRef>
              <c:f>Sheet1!$A$5</c:f>
              <c:strCache>
                <c:ptCount val="1"/>
                <c:pt idx="0">
                  <c:v>Infantiles</c:v>
                </c:pt>
              </c:strCache>
            </c:strRef>
          </c:tx>
          <c:spPr>
            <a:solidFill>
              <a:schemeClr val="accent1">
                <a:lumMod val="75000"/>
              </a:schemeClr>
            </a:solidFill>
          </c:spPr>
          <c:invertIfNegative val="0"/>
          <c:dLbls>
            <c:dLbl>
              <c:idx val="0"/>
              <c:layout>
                <c:manualLayout>
                  <c:x val="1.9642230796211878E-2"/>
                  <c:y val="-4.4554455445544552E-2"/>
                </c:manualLayout>
              </c:layout>
              <c:spPr/>
              <c:txPr>
                <a:bodyPr/>
                <a:lstStyle/>
                <a:p>
                  <a:pPr>
                    <a:defRPr b="1"/>
                  </a:pPr>
                  <a:endParaRPr lang="es-CO"/>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Sheet1!$B$1:$B$1</c:f>
              <c:strCache>
                <c:ptCount val="1"/>
                <c:pt idx="0">
                  <c:v>Practicantes</c:v>
                </c:pt>
              </c:strCache>
            </c:strRef>
          </c:cat>
          <c:val>
            <c:numRef>
              <c:f>Sheet1!$B$5:$B$5</c:f>
              <c:numCache>
                <c:formatCode>General</c:formatCode>
                <c:ptCount val="1"/>
                <c:pt idx="0">
                  <c:v>1348</c:v>
                </c:pt>
              </c:numCache>
            </c:numRef>
          </c:val>
        </c:ser>
        <c:ser>
          <c:idx val="3"/>
          <c:order val="3"/>
          <c:tx>
            <c:strRef>
              <c:f>Sheet1!$A$6</c:f>
              <c:strCache>
                <c:ptCount val="1"/>
                <c:pt idx="0">
                  <c:v>total</c:v>
                </c:pt>
              </c:strCache>
            </c:strRef>
          </c:tx>
          <c:spPr>
            <a:solidFill>
              <a:schemeClr val="accent3"/>
            </a:solidFill>
            <a:ln w="22386" cap="flat" cmpd="sng" algn="ctr">
              <a:solidFill>
                <a:schemeClr val="accent3">
                  <a:shade val="50000"/>
                </a:schemeClr>
              </a:solidFill>
              <a:prstDash val="solid"/>
            </a:ln>
            <a:effectLst/>
          </c:spPr>
          <c:invertIfNegative val="0"/>
          <c:dLbls>
            <c:dLbl>
              <c:idx val="0"/>
              <c:layout>
                <c:manualLayout>
                  <c:x val="3.6478428621536302E-2"/>
                  <c:y val="-3.9603960396039611E-2"/>
                </c:manualLayout>
              </c:layout>
              <c:spPr/>
              <c:txPr>
                <a:bodyPr/>
                <a:lstStyle/>
                <a:p>
                  <a:pPr>
                    <a:defRPr b="1"/>
                  </a:pPr>
                  <a:endParaRPr lang="es-CO"/>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Sheet1!$B$1:$B$1</c:f>
              <c:strCache>
                <c:ptCount val="1"/>
                <c:pt idx="0">
                  <c:v>Practicantes</c:v>
                </c:pt>
              </c:strCache>
            </c:strRef>
          </c:cat>
          <c:val>
            <c:numRef>
              <c:f>Sheet1!$B$6:$B$6</c:f>
              <c:numCache>
                <c:formatCode>General</c:formatCode>
                <c:ptCount val="1"/>
                <c:pt idx="0">
                  <c:v>3648</c:v>
                </c:pt>
              </c:numCache>
            </c:numRef>
          </c:val>
        </c:ser>
        <c:dLbls>
          <c:showLegendKey val="0"/>
          <c:showVal val="1"/>
          <c:showCatName val="0"/>
          <c:showSerName val="0"/>
          <c:showPercent val="0"/>
          <c:showBubbleSize val="0"/>
        </c:dLbls>
        <c:gapWidth val="75"/>
        <c:shape val="cylinder"/>
        <c:axId val="65309312"/>
        <c:axId val="65335680"/>
        <c:axId val="0"/>
      </c:bar3DChart>
      <c:catAx>
        <c:axId val="65309312"/>
        <c:scaling>
          <c:orientation val="minMax"/>
        </c:scaling>
        <c:delete val="0"/>
        <c:axPos val="b"/>
        <c:majorTickMark val="none"/>
        <c:minorTickMark val="none"/>
        <c:tickLblPos val="none"/>
        <c:crossAx val="65335680"/>
        <c:crosses val="autoZero"/>
        <c:auto val="1"/>
        <c:lblAlgn val="ctr"/>
        <c:lblOffset val="100"/>
        <c:tickLblSkip val="1"/>
        <c:tickMarkSkip val="1"/>
        <c:noMultiLvlLbl val="0"/>
      </c:catAx>
      <c:valAx>
        <c:axId val="65335680"/>
        <c:scaling>
          <c:orientation val="minMax"/>
        </c:scaling>
        <c:delete val="0"/>
        <c:axPos val="l"/>
        <c:numFmt formatCode="General" sourceLinked="1"/>
        <c:majorTickMark val="none"/>
        <c:minorTickMark val="none"/>
        <c:tickLblPos val="none"/>
        <c:crossAx val="65309312"/>
        <c:crosses val="autoZero"/>
        <c:crossBetween val="between"/>
      </c:valAx>
      <c:spPr>
        <a:noFill/>
        <a:ln w="22386">
          <a:noFill/>
        </a:ln>
      </c:spPr>
    </c:plotArea>
    <c:legend>
      <c:legendPos val="b"/>
      <c:layout/>
      <c:overlay val="0"/>
    </c:legend>
    <c:plotVisOnly val="1"/>
    <c:dispBlanksAs val="gap"/>
    <c:showDLblsOverMax val="0"/>
  </c:chart>
  <c:txPr>
    <a:bodyPr/>
    <a:lstStyle/>
    <a:p>
      <a:pPr>
        <a:defRPr sz="1419" b="0" i="0" u="none" strike="noStrike" baseline="0">
          <a:solidFill>
            <a:srgbClr val="000000"/>
          </a:solidFill>
          <a:latin typeface="Calibri"/>
          <a:ea typeface="Calibri"/>
          <a:cs typeface="Calibri"/>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124074074074076"/>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estrato social</c:v>
                </c:pt>
              </c:strCache>
            </c:strRef>
          </c:tx>
          <c:dLbls>
            <c:showLegendKey val="0"/>
            <c:showVal val="0"/>
            <c:showCatName val="1"/>
            <c:showSerName val="0"/>
            <c:showPercent val="1"/>
            <c:showBubbleSize val="0"/>
            <c:showLeaderLines val="1"/>
          </c:dLbls>
          <c:cat>
            <c:strRef>
              <c:f>Hoja1!$A$2:$A$7</c:f>
              <c:strCache>
                <c:ptCount val="6"/>
                <c:pt idx="0">
                  <c:v>estrato 1</c:v>
                </c:pt>
                <c:pt idx="1">
                  <c:v>Estrato 2</c:v>
                </c:pt>
                <c:pt idx="2">
                  <c:v>estrato 3</c:v>
                </c:pt>
                <c:pt idx="3">
                  <c:v>estrato 4</c:v>
                </c:pt>
                <c:pt idx="4">
                  <c:v>estrato 5</c:v>
                </c:pt>
                <c:pt idx="5">
                  <c:v>estrato 6</c:v>
                </c:pt>
              </c:strCache>
            </c:strRef>
          </c:cat>
          <c:val>
            <c:numRef>
              <c:f>Hoja1!$B$2:$B$7</c:f>
              <c:numCache>
                <c:formatCode>General</c:formatCode>
                <c:ptCount val="6"/>
                <c:pt idx="0">
                  <c:v>750</c:v>
                </c:pt>
                <c:pt idx="1">
                  <c:v>1050</c:v>
                </c:pt>
                <c:pt idx="2">
                  <c:v>700</c:v>
                </c:pt>
                <c:pt idx="3">
                  <c:v>300</c:v>
                </c:pt>
                <c:pt idx="4">
                  <c:v>250</c:v>
                </c:pt>
                <c:pt idx="5">
                  <c:v>250</c:v>
                </c:pt>
              </c:numCache>
            </c:numRef>
          </c:val>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es-CO"/>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32D38-0E7A-45E4-B4E3-A9D9DFBC8852}" type="doc">
      <dgm:prSet loTypeId="urn:microsoft.com/office/officeart/2005/8/layout/chevron2" loCatId="list" qsTypeId="urn:microsoft.com/office/officeart/2005/8/quickstyle/simple1" qsCatId="simple" csTypeId="urn:microsoft.com/office/officeart/2005/8/colors/accent3_5" csCatId="accent3" phldr="1"/>
      <dgm:spPr/>
      <dgm:t>
        <a:bodyPr/>
        <a:lstStyle/>
        <a:p>
          <a:endParaRPr lang="es-CO"/>
        </a:p>
      </dgm:t>
    </dgm:pt>
    <dgm:pt modelId="{ECF69353-51D6-41E5-B5CE-0E27C50222A9}">
      <dgm:prSet phldrT="[Texto]">
        <dgm:style>
          <a:lnRef idx="1">
            <a:schemeClr val="accent3"/>
          </a:lnRef>
          <a:fillRef idx="2">
            <a:schemeClr val="accent3"/>
          </a:fillRef>
          <a:effectRef idx="1">
            <a:schemeClr val="accent3"/>
          </a:effectRef>
          <a:fontRef idx="minor">
            <a:schemeClr val="dk1"/>
          </a:fontRef>
        </dgm:style>
      </dgm:prSet>
      <dgm:spPr/>
      <dgm:t>
        <a:bodyPr/>
        <a:lstStyle/>
        <a:p>
          <a:r>
            <a:rPr lang="es-CO" dirty="0" smtClean="0"/>
            <a:t>2004- 2006</a:t>
          </a:r>
          <a:endParaRPr lang="es-CO" dirty="0"/>
        </a:p>
      </dgm:t>
    </dgm:pt>
    <dgm:pt modelId="{B745E151-62DB-4169-81C9-08753798F8F0}" type="parTrans" cxnId="{207DEF23-79F5-4E7A-9F42-836932B181CC}">
      <dgm:prSet/>
      <dgm:spPr/>
      <dgm:t>
        <a:bodyPr/>
        <a:lstStyle/>
        <a:p>
          <a:endParaRPr lang="es-CO"/>
        </a:p>
      </dgm:t>
    </dgm:pt>
    <dgm:pt modelId="{014C9E9E-1617-4A4E-AE25-C3E101DB1F8E}" type="sibTrans" cxnId="{207DEF23-79F5-4E7A-9F42-836932B181CC}">
      <dgm:prSet/>
      <dgm:spPr/>
      <dgm:t>
        <a:bodyPr/>
        <a:lstStyle/>
        <a:p>
          <a:endParaRPr lang="es-CO"/>
        </a:p>
      </dgm:t>
    </dgm:pt>
    <dgm:pt modelId="{63CCBBA8-688D-41ED-BCE6-CDB71A3273F7}">
      <dgm:prSet phldrT="[Texto]" custT="1"/>
      <dgm:spPr/>
      <dgm:t>
        <a:bodyPr/>
        <a:lstStyle/>
        <a:p>
          <a:r>
            <a:rPr lang="es-CO" sz="1600" b="1" dirty="0" smtClean="0"/>
            <a:t>Etapa de Promoción</a:t>
          </a:r>
          <a:r>
            <a:rPr lang="es-CO" sz="1400" dirty="0" smtClean="0"/>
            <a:t>:</a:t>
          </a:r>
          <a:endParaRPr lang="es-CO" sz="1400" dirty="0"/>
        </a:p>
      </dgm:t>
    </dgm:pt>
    <dgm:pt modelId="{121C3E4B-D12B-450E-ADB6-372B1DDEBDA4}" type="parTrans" cxnId="{C2A90D12-8E98-4403-8909-B85F9289173A}">
      <dgm:prSet/>
      <dgm:spPr/>
      <dgm:t>
        <a:bodyPr/>
        <a:lstStyle/>
        <a:p>
          <a:endParaRPr lang="es-CO"/>
        </a:p>
      </dgm:t>
    </dgm:pt>
    <dgm:pt modelId="{23DB89B4-9487-4E4A-829B-70881BE6E3C4}" type="sibTrans" cxnId="{C2A90D12-8E98-4403-8909-B85F9289173A}">
      <dgm:prSet/>
      <dgm:spPr/>
      <dgm:t>
        <a:bodyPr/>
        <a:lstStyle/>
        <a:p>
          <a:endParaRPr lang="es-CO"/>
        </a:p>
      </dgm:t>
    </dgm:pt>
    <dgm:pt modelId="{0323595C-0132-4DAB-B676-D58C8D27AD17}">
      <dgm:prSet phldrT="[Texto]"/>
      <dgm:spPr/>
      <dgm:t>
        <a:bodyPr/>
        <a:lstStyle/>
        <a:p>
          <a:r>
            <a:rPr lang="es-CO" sz="1400" dirty="0" smtClean="0"/>
            <a:t>Promocionar el deporte en medios de comunicación y programas dirigidos a jóvenes.</a:t>
          </a:r>
          <a:endParaRPr lang="es-CO" sz="1400" dirty="0"/>
        </a:p>
      </dgm:t>
    </dgm:pt>
    <dgm:pt modelId="{1F1D1705-D47D-465F-BABB-9AF307C460E6}" type="parTrans" cxnId="{0BB9B50A-CCBE-4B45-889A-F9A684A82883}">
      <dgm:prSet/>
      <dgm:spPr/>
      <dgm:t>
        <a:bodyPr/>
        <a:lstStyle/>
        <a:p>
          <a:endParaRPr lang="es-CO"/>
        </a:p>
      </dgm:t>
    </dgm:pt>
    <dgm:pt modelId="{A78D1B8A-EDA9-4D0D-96E0-C3F171D902E3}" type="sibTrans" cxnId="{0BB9B50A-CCBE-4B45-889A-F9A684A82883}">
      <dgm:prSet/>
      <dgm:spPr/>
      <dgm:t>
        <a:bodyPr/>
        <a:lstStyle/>
        <a:p>
          <a:endParaRPr lang="es-CO"/>
        </a:p>
      </dgm:t>
    </dgm:pt>
    <dgm:pt modelId="{B84172F2-779D-4C69-AD25-F76B071CD685}">
      <dgm:prSet phldrT="[Texto]">
        <dgm:style>
          <a:lnRef idx="1">
            <a:schemeClr val="accent3"/>
          </a:lnRef>
          <a:fillRef idx="2">
            <a:schemeClr val="accent3"/>
          </a:fillRef>
          <a:effectRef idx="1">
            <a:schemeClr val="accent3"/>
          </a:effectRef>
          <a:fontRef idx="minor">
            <a:schemeClr val="dk1"/>
          </a:fontRef>
        </dgm:style>
      </dgm:prSet>
      <dgm:spPr/>
      <dgm:t>
        <a:bodyPr/>
        <a:lstStyle/>
        <a:p>
          <a:r>
            <a:rPr lang="es-CO" dirty="0" smtClean="0"/>
            <a:t>2006-2010.</a:t>
          </a:r>
          <a:endParaRPr lang="es-CO" dirty="0"/>
        </a:p>
      </dgm:t>
    </dgm:pt>
    <dgm:pt modelId="{0C6A9286-A8BD-48E5-B6A5-CD0C19F41FE3}" type="parTrans" cxnId="{FEF6C4D6-2C98-44D4-ADBA-06985CAFECC4}">
      <dgm:prSet/>
      <dgm:spPr/>
      <dgm:t>
        <a:bodyPr/>
        <a:lstStyle/>
        <a:p>
          <a:endParaRPr lang="es-CO"/>
        </a:p>
      </dgm:t>
    </dgm:pt>
    <dgm:pt modelId="{592B67F1-11FF-410D-A412-514024D4A3D5}" type="sibTrans" cxnId="{FEF6C4D6-2C98-44D4-ADBA-06985CAFECC4}">
      <dgm:prSet/>
      <dgm:spPr/>
      <dgm:t>
        <a:bodyPr/>
        <a:lstStyle/>
        <a:p>
          <a:endParaRPr lang="es-CO"/>
        </a:p>
      </dgm:t>
    </dgm:pt>
    <dgm:pt modelId="{3213BC35-1BA0-40D5-A366-826F0E7223CA}">
      <dgm:prSet phldrT="[Texto]" custT="1"/>
      <dgm:spPr/>
      <dgm:t>
        <a:bodyPr/>
        <a:lstStyle/>
        <a:p>
          <a:r>
            <a:rPr lang="es-CO" sz="1600" b="1" dirty="0" smtClean="0"/>
            <a:t>Etapa de estabilización:</a:t>
          </a:r>
          <a:endParaRPr lang="es-CO" sz="1600" b="1" dirty="0"/>
        </a:p>
      </dgm:t>
    </dgm:pt>
    <dgm:pt modelId="{A1667EDB-EFBA-40B9-B574-0D09A89A0A39}" type="parTrans" cxnId="{4D06504A-62FE-434B-98F3-311418925E36}">
      <dgm:prSet/>
      <dgm:spPr/>
      <dgm:t>
        <a:bodyPr/>
        <a:lstStyle/>
        <a:p>
          <a:endParaRPr lang="es-CO"/>
        </a:p>
      </dgm:t>
    </dgm:pt>
    <dgm:pt modelId="{C9B3E251-672B-4125-8310-D022DA1C0B4E}" type="sibTrans" cxnId="{4D06504A-62FE-434B-98F3-311418925E36}">
      <dgm:prSet/>
      <dgm:spPr/>
      <dgm:t>
        <a:bodyPr/>
        <a:lstStyle/>
        <a:p>
          <a:endParaRPr lang="es-CO"/>
        </a:p>
      </dgm:t>
    </dgm:pt>
    <dgm:pt modelId="{E64AA72A-2C04-4C48-B914-67ABB25CB6A9}">
      <dgm:prSet phldrT="[Texto]"/>
      <dgm:spPr/>
      <dgm:t>
        <a:bodyPr/>
        <a:lstStyle/>
        <a:p>
          <a:r>
            <a:rPr lang="es-CO" sz="1400" dirty="0" smtClean="0"/>
            <a:t>Promocionar el Rugby en todos los eventos, instituciones y programas que  trabajen con el deporte.</a:t>
          </a:r>
          <a:endParaRPr lang="es-CO" sz="1400" dirty="0"/>
        </a:p>
      </dgm:t>
    </dgm:pt>
    <dgm:pt modelId="{2B3F51C0-85B5-4857-BD3D-8ADC21CAE838}" type="parTrans" cxnId="{5174A247-030F-4F5D-806F-FE7E397C9E4A}">
      <dgm:prSet/>
      <dgm:spPr/>
      <dgm:t>
        <a:bodyPr/>
        <a:lstStyle/>
        <a:p>
          <a:endParaRPr lang="es-CO"/>
        </a:p>
      </dgm:t>
    </dgm:pt>
    <dgm:pt modelId="{C3686C2D-2433-4727-A99F-31C399857E03}" type="sibTrans" cxnId="{5174A247-030F-4F5D-806F-FE7E397C9E4A}">
      <dgm:prSet/>
      <dgm:spPr/>
      <dgm:t>
        <a:bodyPr/>
        <a:lstStyle/>
        <a:p>
          <a:endParaRPr lang="es-CO"/>
        </a:p>
      </dgm:t>
    </dgm:pt>
    <dgm:pt modelId="{22293428-2493-4600-B940-E5687CFB7858}">
      <dgm:prSet phldrT="[Texto]"/>
      <dgm:spPr/>
      <dgm:t>
        <a:bodyPr/>
        <a:lstStyle/>
        <a:p>
          <a:r>
            <a:rPr lang="es-CO" sz="1400" dirty="0" smtClean="0"/>
            <a:t>Crear el grupo de trabajo y los primeros grupos de practica.</a:t>
          </a:r>
          <a:endParaRPr lang="es-CO" sz="1400" dirty="0"/>
        </a:p>
      </dgm:t>
    </dgm:pt>
    <dgm:pt modelId="{8B498179-0A2A-49B6-94FD-F57F3B98EAA3}" type="parTrans" cxnId="{2B3EB398-8F0D-41D0-A304-66434C4B3B24}">
      <dgm:prSet/>
      <dgm:spPr/>
      <dgm:t>
        <a:bodyPr/>
        <a:lstStyle/>
        <a:p>
          <a:endParaRPr lang="es-CO"/>
        </a:p>
      </dgm:t>
    </dgm:pt>
    <dgm:pt modelId="{AE91BC41-3092-4223-BCA5-3774A74A39E2}" type="sibTrans" cxnId="{2B3EB398-8F0D-41D0-A304-66434C4B3B24}">
      <dgm:prSet/>
      <dgm:spPr/>
      <dgm:t>
        <a:bodyPr/>
        <a:lstStyle/>
        <a:p>
          <a:endParaRPr lang="es-CO"/>
        </a:p>
      </dgm:t>
    </dgm:pt>
    <dgm:pt modelId="{8CB349A4-531B-4078-83DE-8B52794D16F7}">
      <dgm:prSet phldrT="[Texto]"/>
      <dgm:spPr/>
      <dgm:t>
        <a:bodyPr/>
        <a:lstStyle/>
        <a:p>
          <a:endParaRPr lang="es-CO" sz="1100" dirty="0"/>
        </a:p>
      </dgm:t>
    </dgm:pt>
    <dgm:pt modelId="{48A05497-A176-4E9E-975B-9676501B74D0}" type="parTrans" cxnId="{72A9D11A-32F4-43FD-9E32-156241CACC96}">
      <dgm:prSet/>
      <dgm:spPr/>
      <dgm:t>
        <a:bodyPr/>
        <a:lstStyle/>
        <a:p>
          <a:endParaRPr lang="es-CO"/>
        </a:p>
      </dgm:t>
    </dgm:pt>
    <dgm:pt modelId="{F5C9E83F-6C01-4D68-BBD4-B2E3280BC5CA}" type="sibTrans" cxnId="{72A9D11A-32F4-43FD-9E32-156241CACC96}">
      <dgm:prSet/>
      <dgm:spPr/>
      <dgm:t>
        <a:bodyPr/>
        <a:lstStyle/>
        <a:p>
          <a:endParaRPr lang="es-CO"/>
        </a:p>
      </dgm:t>
    </dgm:pt>
    <dgm:pt modelId="{F253D1DF-2862-45CB-89D3-7EFE79336B65}">
      <dgm:prSet phldrT="[Texto]" custT="1"/>
      <dgm:spPr/>
      <dgm:t>
        <a:bodyPr/>
        <a:lstStyle/>
        <a:p>
          <a:r>
            <a:rPr lang="es-CO" sz="1600" dirty="0" smtClean="0"/>
            <a:t>Mantener los grupos ya existentes, y crear  grupos de practica nueva nuevos.</a:t>
          </a:r>
          <a:endParaRPr lang="es-CO" sz="1600" dirty="0"/>
        </a:p>
      </dgm:t>
    </dgm:pt>
    <dgm:pt modelId="{E3964C0A-D98C-4A3B-BB15-1E597FD2A2E6}" type="parTrans" cxnId="{F92DC86E-C43A-4784-8976-CFC3E7A9930C}">
      <dgm:prSet/>
      <dgm:spPr/>
      <dgm:t>
        <a:bodyPr/>
        <a:lstStyle/>
        <a:p>
          <a:endParaRPr lang="es-CO"/>
        </a:p>
      </dgm:t>
    </dgm:pt>
    <dgm:pt modelId="{9B48D5E0-9079-47B3-A9D2-12EC0056A301}" type="sibTrans" cxnId="{F92DC86E-C43A-4784-8976-CFC3E7A9930C}">
      <dgm:prSet/>
      <dgm:spPr/>
      <dgm:t>
        <a:bodyPr/>
        <a:lstStyle/>
        <a:p>
          <a:endParaRPr lang="es-CO"/>
        </a:p>
      </dgm:t>
    </dgm:pt>
    <dgm:pt modelId="{6B350C4F-D155-4531-A055-3012D33E3B52}">
      <dgm:prSet phldrT="[Texto]" custT="1"/>
      <dgm:spPr/>
      <dgm:t>
        <a:bodyPr/>
        <a:lstStyle/>
        <a:p>
          <a:r>
            <a:rPr lang="es-CO" sz="1600" dirty="0" smtClean="0"/>
            <a:t>Ingresar a programas deportivos del estado así como a colegios privados.</a:t>
          </a:r>
          <a:endParaRPr lang="es-CO" sz="1600" dirty="0"/>
        </a:p>
      </dgm:t>
    </dgm:pt>
    <dgm:pt modelId="{60062E37-7FA4-4A94-B41C-EDECAE963989}" type="parTrans" cxnId="{9A53F983-E797-4F45-AD72-2D247EC6B613}">
      <dgm:prSet/>
      <dgm:spPr/>
      <dgm:t>
        <a:bodyPr/>
        <a:lstStyle/>
        <a:p>
          <a:endParaRPr lang="es-CO"/>
        </a:p>
      </dgm:t>
    </dgm:pt>
    <dgm:pt modelId="{78964181-BA6A-4601-B7D4-3BAC862E3732}" type="sibTrans" cxnId="{9A53F983-E797-4F45-AD72-2D247EC6B613}">
      <dgm:prSet/>
      <dgm:spPr/>
      <dgm:t>
        <a:bodyPr/>
        <a:lstStyle/>
        <a:p>
          <a:endParaRPr lang="es-CO"/>
        </a:p>
      </dgm:t>
    </dgm:pt>
    <dgm:pt modelId="{2F73DFCD-E7B5-4C52-A7A8-7FB00996E44B}">
      <dgm:prSet phldrT="[Texto]" custT="1"/>
      <dgm:spPr/>
      <dgm:t>
        <a:bodyPr/>
        <a:lstStyle/>
        <a:p>
          <a:r>
            <a:rPr lang="es-CO" sz="1600" dirty="0" smtClean="0"/>
            <a:t>Descentralización y desconcentración., con el crecimiento y fortalecimiento de nuevos clubes y grupos de practica.</a:t>
          </a:r>
          <a:endParaRPr lang="es-CO" sz="1600" dirty="0"/>
        </a:p>
      </dgm:t>
    </dgm:pt>
    <dgm:pt modelId="{93B5ED17-C73C-400D-94B9-83026D1E654A}" type="parTrans" cxnId="{E5784881-8CBD-423C-9964-0EF258AE0143}">
      <dgm:prSet/>
      <dgm:spPr/>
      <dgm:t>
        <a:bodyPr/>
        <a:lstStyle/>
        <a:p>
          <a:endParaRPr lang="es-CO"/>
        </a:p>
      </dgm:t>
    </dgm:pt>
    <dgm:pt modelId="{3F7B9065-27F4-4DE5-A5E8-D96FB297F61D}" type="sibTrans" cxnId="{E5784881-8CBD-423C-9964-0EF258AE0143}">
      <dgm:prSet/>
      <dgm:spPr/>
      <dgm:t>
        <a:bodyPr/>
        <a:lstStyle/>
        <a:p>
          <a:endParaRPr lang="es-CO"/>
        </a:p>
      </dgm:t>
    </dgm:pt>
    <dgm:pt modelId="{53BA7DC1-845D-4EC2-9869-400A1BE29C04}">
      <dgm:prSet phldrT="[Texto]" custT="1"/>
      <dgm:spPr/>
      <dgm:t>
        <a:bodyPr/>
        <a:lstStyle/>
        <a:p>
          <a:r>
            <a:rPr lang="es-CO" sz="1600" dirty="0" smtClean="0"/>
            <a:t>Amplio sistema de capacitaciones.</a:t>
          </a:r>
          <a:endParaRPr lang="es-CO" sz="1600" dirty="0"/>
        </a:p>
      </dgm:t>
    </dgm:pt>
    <dgm:pt modelId="{D002077E-CCF0-4C0F-A2D2-5F61C2C735CA}" type="parTrans" cxnId="{0703D707-C6B2-4A74-9F2A-BE49B1107758}">
      <dgm:prSet/>
      <dgm:spPr/>
      <dgm:t>
        <a:bodyPr/>
        <a:lstStyle/>
        <a:p>
          <a:endParaRPr lang="es-CO"/>
        </a:p>
      </dgm:t>
    </dgm:pt>
    <dgm:pt modelId="{957CDABF-6645-499C-AEC0-F36834EEA4E9}" type="sibTrans" cxnId="{0703D707-C6B2-4A74-9F2A-BE49B1107758}">
      <dgm:prSet/>
      <dgm:spPr/>
      <dgm:t>
        <a:bodyPr/>
        <a:lstStyle/>
        <a:p>
          <a:endParaRPr lang="es-CO"/>
        </a:p>
      </dgm:t>
    </dgm:pt>
    <dgm:pt modelId="{4A044E09-6E0E-4CD4-97F6-94982D594209}">
      <dgm:prSet phldrT="[Texto]" custT="1"/>
      <dgm:spPr/>
      <dgm:t>
        <a:bodyPr/>
        <a:lstStyle/>
        <a:p>
          <a:r>
            <a:rPr lang="es-CO" sz="1600" dirty="0" smtClean="0"/>
            <a:t>Creación de grupos infantiles y juveniles en los clubes.</a:t>
          </a:r>
          <a:endParaRPr lang="es-CO" sz="1600" dirty="0"/>
        </a:p>
      </dgm:t>
    </dgm:pt>
    <dgm:pt modelId="{C85BC98F-2EBD-4CD6-97BD-92DB5DF8BFD7}" type="parTrans" cxnId="{999FF2F6-1336-4D60-BF94-5A48C2483D9B}">
      <dgm:prSet/>
      <dgm:spPr/>
      <dgm:t>
        <a:bodyPr/>
        <a:lstStyle/>
        <a:p>
          <a:endParaRPr lang="es-CO"/>
        </a:p>
      </dgm:t>
    </dgm:pt>
    <dgm:pt modelId="{2C3613CB-26CB-455E-8705-CD672D38606A}" type="sibTrans" cxnId="{999FF2F6-1336-4D60-BF94-5A48C2483D9B}">
      <dgm:prSet/>
      <dgm:spPr/>
      <dgm:t>
        <a:bodyPr/>
        <a:lstStyle/>
        <a:p>
          <a:endParaRPr lang="es-CO"/>
        </a:p>
      </dgm:t>
    </dgm:pt>
    <dgm:pt modelId="{E62DF0BB-5E4E-4F86-B0CE-CA497E94020A}">
      <dgm:prSet phldrT="[Texto]" custT="1"/>
      <dgm:spPr/>
      <dgm:t>
        <a:bodyPr/>
        <a:lstStyle/>
        <a:p>
          <a:r>
            <a:rPr lang="es-CO" sz="1600" dirty="0" smtClean="0"/>
            <a:t>Procesos de Selecciones Juveniles y programas de detección de talentos.</a:t>
          </a:r>
          <a:endParaRPr lang="es-CO" sz="1600" dirty="0"/>
        </a:p>
      </dgm:t>
    </dgm:pt>
    <dgm:pt modelId="{D76C5EC6-B761-46CF-A452-05BB066B4018}" type="parTrans" cxnId="{7387C3E2-1DC3-4925-8C92-A0A13FA885CF}">
      <dgm:prSet/>
      <dgm:spPr/>
      <dgm:t>
        <a:bodyPr/>
        <a:lstStyle/>
        <a:p>
          <a:endParaRPr lang="es-CO"/>
        </a:p>
      </dgm:t>
    </dgm:pt>
    <dgm:pt modelId="{6CD6EB72-3707-476F-9BB6-B64882FA9C06}" type="sibTrans" cxnId="{7387C3E2-1DC3-4925-8C92-A0A13FA885CF}">
      <dgm:prSet/>
      <dgm:spPr/>
      <dgm:t>
        <a:bodyPr/>
        <a:lstStyle/>
        <a:p>
          <a:endParaRPr lang="es-CO"/>
        </a:p>
      </dgm:t>
    </dgm:pt>
    <dgm:pt modelId="{0F3A3AE8-A5EA-41DE-A7F4-144B2C0A114A}">
      <dgm:prSet phldrT="[Texto]" custT="1"/>
      <dgm:spPr/>
      <dgm:t>
        <a:bodyPr/>
        <a:lstStyle/>
        <a:p>
          <a:r>
            <a:rPr lang="es-CO" sz="1600" dirty="0" smtClean="0"/>
            <a:t>Amplio programa de competencias mayores, femenino, infantiles y juveniles.</a:t>
          </a:r>
          <a:endParaRPr lang="es-CO" sz="1600" dirty="0"/>
        </a:p>
      </dgm:t>
    </dgm:pt>
    <dgm:pt modelId="{95B1C5AA-8ADD-4B43-BF15-E822D50B0931}" type="parTrans" cxnId="{3767CE10-1A7F-4375-BA88-FBD7450DAAA2}">
      <dgm:prSet/>
      <dgm:spPr/>
      <dgm:t>
        <a:bodyPr/>
        <a:lstStyle/>
        <a:p>
          <a:endParaRPr lang="es-CO"/>
        </a:p>
      </dgm:t>
    </dgm:pt>
    <dgm:pt modelId="{BC694805-64D2-4C27-B7EE-0B285D9B727F}" type="sibTrans" cxnId="{3767CE10-1A7F-4375-BA88-FBD7450DAAA2}">
      <dgm:prSet/>
      <dgm:spPr/>
      <dgm:t>
        <a:bodyPr/>
        <a:lstStyle/>
        <a:p>
          <a:endParaRPr lang="es-CO"/>
        </a:p>
      </dgm:t>
    </dgm:pt>
    <dgm:pt modelId="{63A38B2D-F40C-4704-B6C1-965AD242EE7A}">
      <dgm:prSet phldrT="[Texto]"/>
      <dgm:spPr/>
      <dgm:t>
        <a:bodyPr/>
        <a:lstStyle/>
        <a:p>
          <a:r>
            <a:rPr lang="es-CO" sz="1400" dirty="0" smtClean="0"/>
            <a:t>Difundir el rugby a través de demostraciones en instituciones educativa de todo el departamento.</a:t>
          </a:r>
          <a:endParaRPr lang="es-CO" sz="1400" dirty="0"/>
        </a:p>
      </dgm:t>
    </dgm:pt>
    <dgm:pt modelId="{981EC809-BC6F-4AE7-8374-89AAB73F91FF}" type="parTrans" cxnId="{422DC75A-32B9-4890-848D-C8C88402C1BE}">
      <dgm:prSet/>
      <dgm:spPr/>
      <dgm:t>
        <a:bodyPr/>
        <a:lstStyle/>
        <a:p>
          <a:endParaRPr lang="es-CO"/>
        </a:p>
      </dgm:t>
    </dgm:pt>
    <dgm:pt modelId="{60C10DD9-815F-4AC2-871F-381C99FBE43B}" type="sibTrans" cxnId="{422DC75A-32B9-4890-848D-C8C88402C1BE}">
      <dgm:prSet/>
      <dgm:spPr/>
      <dgm:t>
        <a:bodyPr/>
        <a:lstStyle/>
        <a:p>
          <a:endParaRPr lang="es-CO"/>
        </a:p>
      </dgm:t>
    </dgm:pt>
    <dgm:pt modelId="{47172F78-9E95-4180-BB71-33BB62404434}">
      <dgm:prSet phldrT="[Texto]"/>
      <dgm:spPr/>
      <dgm:t>
        <a:bodyPr/>
        <a:lstStyle/>
        <a:p>
          <a:r>
            <a:rPr lang="es-CO" sz="1400" dirty="0" smtClean="0"/>
            <a:t>Detectar posibles entrenadores y referees para fortalecer la base de trabajo de la Liga.</a:t>
          </a:r>
          <a:endParaRPr lang="es-CO" sz="1400" dirty="0"/>
        </a:p>
      </dgm:t>
    </dgm:pt>
    <dgm:pt modelId="{CCA95C7E-CEBD-46D0-B993-C4E7147C7D67}" type="parTrans" cxnId="{E4EC9127-7A5C-4DC1-A78B-CE0BBCB8FAA1}">
      <dgm:prSet/>
      <dgm:spPr/>
      <dgm:t>
        <a:bodyPr/>
        <a:lstStyle/>
        <a:p>
          <a:endParaRPr lang="es-CO"/>
        </a:p>
      </dgm:t>
    </dgm:pt>
    <dgm:pt modelId="{56D02F7D-563A-4460-9BF7-0A999D34E4AC}" type="sibTrans" cxnId="{E4EC9127-7A5C-4DC1-A78B-CE0BBCB8FAA1}">
      <dgm:prSet/>
      <dgm:spPr/>
      <dgm:t>
        <a:bodyPr/>
        <a:lstStyle/>
        <a:p>
          <a:endParaRPr lang="es-CO"/>
        </a:p>
      </dgm:t>
    </dgm:pt>
    <dgm:pt modelId="{43DB61CF-E224-4ADE-BA85-3101D583722D}">
      <dgm:prSet phldrT="[Texto]"/>
      <dgm:spPr/>
      <dgm:t>
        <a:bodyPr/>
        <a:lstStyle/>
        <a:p>
          <a:r>
            <a:rPr lang="es-CO" sz="1400" dirty="0" smtClean="0"/>
            <a:t>Construir un proyecto serio, que permita adquirir recursos del estado y participación en sus programas deportivos.</a:t>
          </a:r>
          <a:endParaRPr lang="es-CO" sz="1400" dirty="0"/>
        </a:p>
      </dgm:t>
    </dgm:pt>
    <dgm:pt modelId="{399FD3A7-7E4B-450C-8C38-0EFFD899DA92}" type="parTrans" cxnId="{FD59B361-7D1D-4949-8727-BB9F4695125A}">
      <dgm:prSet/>
      <dgm:spPr/>
      <dgm:t>
        <a:bodyPr/>
        <a:lstStyle/>
        <a:p>
          <a:endParaRPr lang="es-CO"/>
        </a:p>
      </dgm:t>
    </dgm:pt>
    <dgm:pt modelId="{A55E4A36-6499-4F31-BEBB-048CD1BBAE8B}" type="sibTrans" cxnId="{FD59B361-7D1D-4949-8727-BB9F4695125A}">
      <dgm:prSet/>
      <dgm:spPr/>
      <dgm:t>
        <a:bodyPr/>
        <a:lstStyle/>
        <a:p>
          <a:endParaRPr lang="es-CO"/>
        </a:p>
      </dgm:t>
    </dgm:pt>
    <dgm:pt modelId="{491FBE7B-9092-4DE7-BC37-42B61A85B281}" type="pres">
      <dgm:prSet presAssocID="{3D032D38-0E7A-45E4-B4E3-A9D9DFBC8852}" presName="linearFlow" presStyleCnt="0">
        <dgm:presLayoutVars>
          <dgm:dir/>
          <dgm:animLvl val="lvl"/>
          <dgm:resizeHandles val="exact"/>
        </dgm:presLayoutVars>
      </dgm:prSet>
      <dgm:spPr/>
      <dgm:t>
        <a:bodyPr/>
        <a:lstStyle/>
        <a:p>
          <a:endParaRPr lang="es-CO"/>
        </a:p>
      </dgm:t>
    </dgm:pt>
    <dgm:pt modelId="{79A9A405-58B3-42E6-A196-F62924902434}" type="pres">
      <dgm:prSet presAssocID="{ECF69353-51D6-41E5-B5CE-0E27C50222A9}" presName="composite" presStyleCnt="0"/>
      <dgm:spPr/>
    </dgm:pt>
    <dgm:pt modelId="{D34A7D34-D729-4AAE-8918-89222A0C4B1E}" type="pres">
      <dgm:prSet presAssocID="{ECF69353-51D6-41E5-B5CE-0E27C50222A9}" presName="parentText" presStyleLbl="alignNode1" presStyleIdx="0" presStyleCnt="2" custLinFactNeighborX="4804" custLinFactNeighborY="-173">
        <dgm:presLayoutVars>
          <dgm:chMax val="1"/>
          <dgm:bulletEnabled val="1"/>
        </dgm:presLayoutVars>
      </dgm:prSet>
      <dgm:spPr/>
      <dgm:t>
        <a:bodyPr/>
        <a:lstStyle/>
        <a:p>
          <a:endParaRPr lang="es-CO"/>
        </a:p>
      </dgm:t>
    </dgm:pt>
    <dgm:pt modelId="{8524996E-A209-4501-AA18-F78B3818AAED}" type="pres">
      <dgm:prSet presAssocID="{ECF69353-51D6-41E5-B5CE-0E27C50222A9}" presName="descendantText" presStyleLbl="alignAcc1" presStyleIdx="0" presStyleCnt="2" custScaleY="120620">
        <dgm:presLayoutVars>
          <dgm:bulletEnabled val="1"/>
        </dgm:presLayoutVars>
      </dgm:prSet>
      <dgm:spPr/>
      <dgm:t>
        <a:bodyPr/>
        <a:lstStyle/>
        <a:p>
          <a:endParaRPr lang="es-CO"/>
        </a:p>
      </dgm:t>
    </dgm:pt>
    <dgm:pt modelId="{D78F225C-842F-4596-B498-4C98B816906E}" type="pres">
      <dgm:prSet presAssocID="{014C9E9E-1617-4A4E-AE25-C3E101DB1F8E}" presName="sp" presStyleCnt="0"/>
      <dgm:spPr/>
    </dgm:pt>
    <dgm:pt modelId="{4AD8D204-25FA-4A0D-B7A2-CB0CF504310C}" type="pres">
      <dgm:prSet presAssocID="{B84172F2-779D-4C69-AD25-F76B071CD685}" presName="composite" presStyleCnt="0"/>
      <dgm:spPr/>
    </dgm:pt>
    <dgm:pt modelId="{01507468-E85A-423D-B821-44A5331F8556}" type="pres">
      <dgm:prSet presAssocID="{B84172F2-779D-4C69-AD25-F76B071CD685}" presName="parentText" presStyleLbl="alignNode1" presStyleIdx="1" presStyleCnt="2" custLinFactNeighborX="0" custLinFactNeighborY="-2296">
        <dgm:presLayoutVars>
          <dgm:chMax val="1"/>
          <dgm:bulletEnabled val="1"/>
        </dgm:presLayoutVars>
      </dgm:prSet>
      <dgm:spPr/>
      <dgm:t>
        <a:bodyPr/>
        <a:lstStyle/>
        <a:p>
          <a:endParaRPr lang="es-CO"/>
        </a:p>
      </dgm:t>
    </dgm:pt>
    <dgm:pt modelId="{81C17C44-8200-4B2D-A169-F1ABFA7236C7}" type="pres">
      <dgm:prSet presAssocID="{B84172F2-779D-4C69-AD25-F76B071CD685}" presName="descendantText" presStyleLbl="alignAcc1" presStyleIdx="1" presStyleCnt="2" custScaleY="175260">
        <dgm:presLayoutVars>
          <dgm:bulletEnabled val="1"/>
        </dgm:presLayoutVars>
      </dgm:prSet>
      <dgm:spPr/>
      <dgm:t>
        <a:bodyPr/>
        <a:lstStyle/>
        <a:p>
          <a:endParaRPr lang="es-CO"/>
        </a:p>
      </dgm:t>
    </dgm:pt>
  </dgm:ptLst>
  <dgm:cxnLst>
    <dgm:cxn modelId="{6085FE0D-EBB8-48B3-BDF2-C52F1CB811C2}" type="presOf" srcId="{22293428-2493-4600-B940-E5687CFB7858}" destId="{8524996E-A209-4501-AA18-F78B3818AAED}" srcOrd="0" destOrd="6" presId="urn:microsoft.com/office/officeart/2005/8/layout/chevron2"/>
    <dgm:cxn modelId="{7B664A28-534D-43B7-A508-A713B3F8120E}" type="presOf" srcId="{43DB61CF-E224-4ADE-BA85-3101D583722D}" destId="{8524996E-A209-4501-AA18-F78B3818AAED}" srcOrd="0" destOrd="5" presId="urn:microsoft.com/office/officeart/2005/8/layout/chevron2"/>
    <dgm:cxn modelId="{F92DC86E-C43A-4784-8976-CFC3E7A9930C}" srcId="{3213BC35-1BA0-40D5-A366-826F0E7223CA}" destId="{F253D1DF-2862-45CB-89D3-7EFE79336B65}" srcOrd="0" destOrd="0" parTransId="{E3964C0A-D98C-4A3B-BB15-1E597FD2A2E6}" sibTransId="{9B48D5E0-9079-47B3-A9D2-12EC0056A301}"/>
    <dgm:cxn modelId="{3767CE10-1A7F-4375-BA88-FBD7450DAAA2}" srcId="{3213BC35-1BA0-40D5-A366-826F0E7223CA}" destId="{0F3A3AE8-A5EA-41DE-A7F4-144B2C0A114A}" srcOrd="6" destOrd="0" parTransId="{95B1C5AA-8ADD-4B43-BF15-E822D50B0931}" sibTransId="{BC694805-64D2-4C27-B7EE-0B285D9B727F}"/>
    <dgm:cxn modelId="{FD59B361-7D1D-4949-8727-BB9F4695125A}" srcId="{63CCBBA8-688D-41ED-BCE6-CDB71A3273F7}" destId="{43DB61CF-E224-4ADE-BA85-3101D583722D}" srcOrd="4" destOrd="0" parTransId="{399FD3A7-7E4B-450C-8C38-0EFFD899DA92}" sibTransId="{A55E4A36-6499-4F31-BEBB-048CD1BBAE8B}"/>
    <dgm:cxn modelId="{0703D707-C6B2-4A74-9F2A-BE49B1107758}" srcId="{3213BC35-1BA0-40D5-A366-826F0E7223CA}" destId="{53BA7DC1-845D-4EC2-9869-400A1BE29C04}" srcOrd="3" destOrd="0" parTransId="{D002077E-CCF0-4C0F-A2D2-5F61C2C735CA}" sibTransId="{957CDABF-6645-499C-AEC0-F36834EEA4E9}"/>
    <dgm:cxn modelId="{645B879A-3FA7-4070-9C2C-C3F2A1E8EA8B}" type="presOf" srcId="{53BA7DC1-845D-4EC2-9869-400A1BE29C04}" destId="{81C17C44-8200-4B2D-A169-F1ABFA7236C7}" srcOrd="0" destOrd="4" presId="urn:microsoft.com/office/officeart/2005/8/layout/chevron2"/>
    <dgm:cxn modelId="{4756530A-D797-4119-AF86-B1511768BB68}" type="presOf" srcId="{63CCBBA8-688D-41ED-BCE6-CDB71A3273F7}" destId="{8524996E-A209-4501-AA18-F78B3818AAED}" srcOrd="0" destOrd="0" presId="urn:microsoft.com/office/officeart/2005/8/layout/chevron2"/>
    <dgm:cxn modelId="{E5784881-8CBD-423C-9964-0EF258AE0143}" srcId="{3213BC35-1BA0-40D5-A366-826F0E7223CA}" destId="{2F73DFCD-E7B5-4C52-A7A8-7FB00996E44B}" srcOrd="2" destOrd="0" parTransId="{93B5ED17-C73C-400D-94B9-83026D1E654A}" sibTransId="{3F7B9065-27F4-4DE5-A5E8-D96FB297F61D}"/>
    <dgm:cxn modelId="{0C0803A5-0022-44F5-B5A2-AB60508B488B}" type="presOf" srcId="{6B350C4F-D155-4531-A055-3012D33E3B52}" destId="{81C17C44-8200-4B2D-A169-F1ABFA7236C7}" srcOrd="0" destOrd="2" presId="urn:microsoft.com/office/officeart/2005/8/layout/chevron2"/>
    <dgm:cxn modelId="{D709996B-2C3B-4E63-8D68-B791EA92CBEB}" type="presOf" srcId="{3D032D38-0E7A-45E4-B4E3-A9D9DFBC8852}" destId="{491FBE7B-9092-4DE7-BC37-42B61A85B281}" srcOrd="0" destOrd="0" presId="urn:microsoft.com/office/officeart/2005/8/layout/chevron2"/>
    <dgm:cxn modelId="{4D06504A-62FE-434B-98F3-311418925E36}" srcId="{B84172F2-779D-4C69-AD25-F76B071CD685}" destId="{3213BC35-1BA0-40D5-A366-826F0E7223CA}" srcOrd="0" destOrd="0" parTransId="{A1667EDB-EFBA-40B9-B574-0D09A89A0A39}" sibTransId="{C9B3E251-672B-4125-8310-D022DA1C0B4E}"/>
    <dgm:cxn modelId="{BF574E39-CED6-43F4-8314-98E2DEC1824A}" type="presOf" srcId="{63A38B2D-F40C-4704-B6C1-965AD242EE7A}" destId="{8524996E-A209-4501-AA18-F78B3818AAED}" srcOrd="0" destOrd="3" presId="urn:microsoft.com/office/officeart/2005/8/layout/chevron2"/>
    <dgm:cxn modelId="{9FD902A1-D2CB-4DCF-9B49-A92F67BFF1D5}" type="presOf" srcId="{0323595C-0132-4DAB-B676-D58C8D27AD17}" destId="{8524996E-A209-4501-AA18-F78B3818AAED}" srcOrd="0" destOrd="2" presId="urn:microsoft.com/office/officeart/2005/8/layout/chevron2"/>
    <dgm:cxn modelId="{34CA52D9-C3D6-44AF-ABF6-64530B57EA3C}" type="presOf" srcId="{B84172F2-779D-4C69-AD25-F76B071CD685}" destId="{01507468-E85A-423D-B821-44A5331F8556}" srcOrd="0" destOrd="0" presId="urn:microsoft.com/office/officeart/2005/8/layout/chevron2"/>
    <dgm:cxn modelId="{7387C3E2-1DC3-4925-8C92-A0A13FA885CF}" srcId="{3213BC35-1BA0-40D5-A366-826F0E7223CA}" destId="{E62DF0BB-5E4E-4F86-B0CE-CA497E94020A}" srcOrd="5" destOrd="0" parTransId="{D76C5EC6-B761-46CF-A452-05BB066B4018}" sibTransId="{6CD6EB72-3707-476F-9BB6-B64882FA9C06}"/>
    <dgm:cxn modelId="{207DEF23-79F5-4E7A-9F42-836932B181CC}" srcId="{3D032D38-0E7A-45E4-B4E3-A9D9DFBC8852}" destId="{ECF69353-51D6-41E5-B5CE-0E27C50222A9}" srcOrd="0" destOrd="0" parTransId="{B745E151-62DB-4169-81C9-08753798F8F0}" sibTransId="{014C9E9E-1617-4A4E-AE25-C3E101DB1F8E}"/>
    <dgm:cxn modelId="{72A9D11A-32F4-43FD-9E32-156241CACC96}" srcId="{B84172F2-779D-4C69-AD25-F76B071CD685}" destId="{8CB349A4-531B-4078-83DE-8B52794D16F7}" srcOrd="1" destOrd="0" parTransId="{48A05497-A176-4E9E-975B-9676501B74D0}" sibTransId="{F5C9E83F-6C01-4D68-BBD4-B2E3280BC5CA}"/>
    <dgm:cxn modelId="{C776A0FD-54B1-42AA-A7EA-1A39AAAC3A1A}" type="presOf" srcId="{ECF69353-51D6-41E5-B5CE-0E27C50222A9}" destId="{D34A7D34-D729-4AAE-8918-89222A0C4B1E}" srcOrd="0" destOrd="0" presId="urn:microsoft.com/office/officeart/2005/8/layout/chevron2"/>
    <dgm:cxn modelId="{14F16EA6-C462-4935-B4DF-BF666694DCDE}" type="presOf" srcId="{0F3A3AE8-A5EA-41DE-A7F4-144B2C0A114A}" destId="{81C17C44-8200-4B2D-A169-F1ABFA7236C7}" srcOrd="0" destOrd="7" presId="urn:microsoft.com/office/officeart/2005/8/layout/chevron2"/>
    <dgm:cxn modelId="{C2A90D12-8E98-4403-8909-B85F9289173A}" srcId="{ECF69353-51D6-41E5-B5CE-0E27C50222A9}" destId="{63CCBBA8-688D-41ED-BCE6-CDB71A3273F7}" srcOrd="0" destOrd="0" parTransId="{121C3E4B-D12B-450E-ADB6-372B1DDEBDA4}" sibTransId="{23DB89B4-9487-4E4A-829B-70881BE6E3C4}"/>
    <dgm:cxn modelId="{3C440D7D-FF5D-4D9B-A71E-E385E8C5C306}" type="presOf" srcId="{3213BC35-1BA0-40D5-A366-826F0E7223CA}" destId="{81C17C44-8200-4B2D-A169-F1ABFA7236C7}" srcOrd="0" destOrd="0" presId="urn:microsoft.com/office/officeart/2005/8/layout/chevron2"/>
    <dgm:cxn modelId="{FEF6C4D6-2C98-44D4-ADBA-06985CAFECC4}" srcId="{3D032D38-0E7A-45E4-B4E3-A9D9DFBC8852}" destId="{B84172F2-779D-4C69-AD25-F76B071CD685}" srcOrd="1" destOrd="0" parTransId="{0C6A9286-A8BD-48E5-B6A5-CD0C19F41FE3}" sibTransId="{592B67F1-11FF-410D-A412-514024D4A3D5}"/>
    <dgm:cxn modelId="{9A53F983-E797-4F45-AD72-2D247EC6B613}" srcId="{3213BC35-1BA0-40D5-A366-826F0E7223CA}" destId="{6B350C4F-D155-4531-A055-3012D33E3B52}" srcOrd="1" destOrd="0" parTransId="{60062E37-7FA4-4A94-B41C-EDECAE963989}" sibTransId="{78964181-BA6A-4601-B7D4-3BAC862E3732}"/>
    <dgm:cxn modelId="{5D209CDD-07CF-45A7-A213-FEC786B3D238}" type="presOf" srcId="{F253D1DF-2862-45CB-89D3-7EFE79336B65}" destId="{81C17C44-8200-4B2D-A169-F1ABFA7236C7}" srcOrd="0" destOrd="1" presId="urn:microsoft.com/office/officeart/2005/8/layout/chevron2"/>
    <dgm:cxn modelId="{8A4795F1-257F-460D-B65C-95E49236F142}" type="presOf" srcId="{2F73DFCD-E7B5-4C52-A7A8-7FB00996E44B}" destId="{81C17C44-8200-4B2D-A169-F1ABFA7236C7}" srcOrd="0" destOrd="3" presId="urn:microsoft.com/office/officeart/2005/8/layout/chevron2"/>
    <dgm:cxn modelId="{9353FC55-9572-4030-B1E3-AE0182C295FD}" type="presOf" srcId="{8CB349A4-531B-4078-83DE-8B52794D16F7}" destId="{81C17C44-8200-4B2D-A169-F1ABFA7236C7}" srcOrd="0" destOrd="8" presId="urn:microsoft.com/office/officeart/2005/8/layout/chevron2"/>
    <dgm:cxn modelId="{E4EC9127-7A5C-4DC1-A78B-CE0BBCB8FAA1}" srcId="{63CCBBA8-688D-41ED-BCE6-CDB71A3273F7}" destId="{47172F78-9E95-4180-BB71-33BB62404434}" srcOrd="3" destOrd="0" parTransId="{CCA95C7E-CEBD-46D0-B993-C4E7147C7D67}" sibTransId="{56D02F7D-563A-4460-9BF7-0A999D34E4AC}"/>
    <dgm:cxn modelId="{422DC75A-32B9-4890-848D-C8C88402C1BE}" srcId="{63CCBBA8-688D-41ED-BCE6-CDB71A3273F7}" destId="{63A38B2D-F40C-4704-B6C1-965AD242EE7A}" srcOrd="2" destOrd="0" parTransId="{981EC809-BC6F-4AE7-8374-89AAB73F91FF}" sibTransId="{60C10DD9-815F-4AC2-871F-381C99FBE43B}"/>
    <dgm:cxn modelId="{594E0F20-637E-4EDF-8C47-FE88BCE32F89}" type="presOf" srcId="{E62DF0BB-5E4E-4F86-B0CE-CA497E94020A}" destId="{81C17C44-8200-4B2D-A169-F1ABFA7236C7}" srcOrd="0" destOrd="6" presId="urn:microsoft.com/office/officeart/2005/8/layout/chevron2"/>
    <dgm:cxn modelId="{90A06B73-9150-414C-B9D7-3767C3CE6767}" type="presOf" srcId="{E64AA72A-2C04-4C48-B914-67ABB25CB6A9}" destId="{8524996E-A209-4501-AA18-F78B3818AAED}" srcOrd="0" destOrd="1" presId="urn:microsoft.com/office/officeart/2005/8/layout/chevron2"/>
    <dgm:cxn modelId="{999FF2F6-1336-4D60-BF94-5A48C2483D9B}" srcId="{3213BC35-1BA0-40D5-A366-826F0E7223CA}" destId="{4A044E09-6E0E-4CD4-97F6-94982D594209}" srcOrd="4" destOrd="0" parTransId="{C85BC98F-2EBD-4CD6-97BD-92DB5DF8BFD7}" sibTransId="{2C3613CB-26CB-455E-8705-CD672D38606A}"/>
    <dgm:cxn modelId="{5174A247-030F-4F5D-806F-FE7E397C9E4A}" srcId="{63CCBBA8-688D-41ED-BCE6-CDB71A3273F7}" destId="{E64AA72A-2C04-4C48-B914-67ABB25CB6A9}" srcOrd="0" destOrd="0" parTransId="{2B3F51C0-85B5-4857-BD3D-8ADC21CAE838}" sibTransId="{C3686C2D-2433-4727-A99F-31C399857E03}"/>
    <dgm:cxn modelId="{BC1D26AA-AEE6-4CF0-BC56-3F67BF7336FB}" type="presOf" srcId="{4A044E09-6E0E-4CD4-97F6-94982D594209}" destId="{81C17C44-8200-4B2D-A169-F1ABFA7236C7}" srcOrd="0" destOrd="5" presId="urn:microsoft.com/office/officeart/2005/8/layout/chevron2"/>
    <dgm:cxn modelId="{8F3BB973-6BCF-43B3-82A9-1D3A346F7DEC}" type="presOf" srcId="{47172F78-9E95-4180-BB71-33BB62404434}" destId="{8524996E-A209-4501-AA18-F78B3818AAED}" srcOrd="0" destOrd="4" presId="urn:microsoft.com/office/officeart/2005/8/layout/chevron2"/>
    <dgm:cxn modelId="{2B3EB398-8F0D-41D0-A304-66434C4B3B24}" srcId="{63CCBBA8-688D-41ED-BCE6-CDB71A3273F7}" destId="{22293428-2493-4600-B940-E5687CFB7858}" srcOrd="5" destOrd="0" parTransId="{8B498179-0A2A-49B6-94FD-F57F3B98EAA3}" sibTransId="{AE91BC41-3092-4223-BCA5-3774A74A39E2}"/>
    <dgm:cxn modelId="{0BB9B50A-CCBE-4B45-889A-F9A684A82883}" srcId="{63CCBBA8-688D-41ED-BCE6-CDB71A3273F7}" destId="{0323595C-0132-4DAB-B676-D58C8D27AD17}" srcOrd="1" destOrd="0" parTransId="{1F1D1705-D47D-465F-BABB-9AF307C460E6}" sibTransId="{A78D1B8A-EDA9-4D0D-96E0-C3F171D902E3}"/>
    <dgm:cxn modelId="{82212C95-B4FF-4E98-BCA8-0733178EA5D0}" type="presParOf" srcId="{491FBE7B-9092-4DE7-BC37-42B61A85B281}" destId="{79A9A405-58B3-42E6-A196-F62924902434}" srcOrd="0" destOrd="0" presId="urn:microsoft.com/office/officeart/2005/8/layout/chevron2"/>
    <dgm:cxn modelId="{27973AF0-3A42-439E-AB9F-2FC22E5DBD94}" type="presParOf" srcId="{79A9A405-58B3-42E6-A196-F62924902434}" destId="{D34A7D34-D729-4AAE-8918-89222A0C4B1E}" srcOrd="0" destOrd="0" presId="urn:microsoft.com/office/officeart/2005/8/layout/chevron2"/>
    <dgm:cxn modelId="{F5679E77-9969-4202-97B9-3485B869D261}" type="presParOf" srcId="{79A9A405-58B3-42E6-A196-F62924902434}" destId="{8524996E-A209-4501-AA18-F78B3818AAED}" srcOrd="1" destOrd="0" presId="urn:microsoft.com/office/officeart/2005/8/layout/chevron2"/>
    <dgm:cxn modelId="{345A322C-A0D8-4349-B9E6-9FEC4AEEDC9E}" type="presParOf" srcId="{491FBE7B-9092-4DE7-BC37-42B61A85B281}" destId="{D78F225C-842F-4596-B498-4C98B816906E}" srcOrd="1" destOrd="0" presId="urn:microsoft.com/office/officeart/2005/8/layout/chevron2"/>
    <dgm:cxn modelId="{8AEABD50-1C3E-4E16-ACF6-2AAD65BFD1C0}" type="presParOf" srcId="{491FBE7B-9092-4DE7-BC37-42B61A85B281}" destId="{4AD8D204-25FA-4A0D-B7A2-CB0CF504310C}" srcOrd="2" destOrd="0" presId="urn:microsoft.com/office/officeart/2005/8/layout/chevron2"/>
    <dgm:cxn modelId="{1F05633C-1B66-47E9-9701-D50D2D50D4C4}" type="presParOf" srcId="{4AD8D204-25FA-4A0D-B7A2-CB0CF504310C}" destId="{01507468-E85A-423D-B821-44A5331F8556}" srcOrd="0" destOrd="0" presId="urn:microsoft.com/office/officeart/2005/8/layout/chevron2"/>
    <dgm:cxn modelId="{D4098F57-BD09-4D68-A146-E97D6506A702}" type="presParOf" srcId="{4AD8D204-25FA-4A0D-B7A2-CB0CF504310C}" destId="{81C17C44-8200-4B2D-A169-F1ABFA7236C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07A52-217A-4B95-816A-7F6CE2AEC9A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CO"/>
        </a:p>
      </dgm:t>
    </dgm:pt>
    <dgm:pt modelId="{1CA14B31-5E5F-480B-84A1-5936E4AF7342}">
      <dgm:prSet phldrT="[Texto]">
        <dgm:style>
          <a:lnRef idx="1">
            <a:schemeClr val="accent3"/>
          </a:lnRef>
          <a:fillRef idx="2">
            <a:schemeClr val="accent3"/>
          </a:fillRef>
          <a:effectRef idx="1">
            <a:schemeClr val="accent3"/>
          </a:effectRef>
          <a:fontRef idx="minor">
            <a:schemeClr val="dk1"/>
          </a:fontRef>
        </dgm:style>
      </dgm:prSet>
      <dgm:spPr/>
      <dgm:t>
        <a:bodyPr/>
        <a:lstStyle/>
        <a:p>
          <a:r>
            <a:rPr lang="es-CO" dirty="0" smtClean="0"/>
            <a:t>2010 - 2014</a:t>
          </a:r>
          <a:endParaRPr lang="es-CO" dirty="0"/>
        </a:p>
      </dgm:t>
    </dgm:pt>
    <dgm:pt modelId="{3D8F705E-DC25-4D46-AC13-663395BE0D5B}" type="parTrans" cxnId="{81BABA48-9451-4381-BC3D-53549DECD6A5}">
      <dgm:prSet/>
      <dgm:spPr/>
      <dgm:t>
        <a:bodyPr/>
        <a:lstStyle/>
        <a:p>
          <a:endParaRPr lang="es-CO"/>
        </a:p>
      </dgm:t>
    </dgm:pt>
    <dgm:pt modelId="{CAF5B8C3-0A80-4041-BD5B-64CECB3BAC3F}" type="sibTrans" cxnId="{81BABA48-9451-4381-BC3D-53549DECD6A5}">
      <dgm:prSet/>
      <dgm:spPr/>
      <dgm:t>
        <a:bodyPr/>
        <a:lstStyle/>
        <a:p>
          <a:endParaRPr lang="es-CO"/>
        </a:p>
      </dgm:t>
    </dgm:pt>
    <dgm:pt modelId="{27D6E48D-D119-4ABC-A28A-A1134696F602}">
      <dgm:prSet phldrT="[Texto]"/>
      <dgm:spPr/>
      <dgm:t>
        <a:bodyPr/>
        <a:lstStyle/>
        <a:p>
          <a:r>
            <a:rPr lang="es-CO" b="1" dirty="0" smtClean="0"/>
            <a:t>Etapa de rendimiento</a:t>
          </a:r>
          <a:r>
            <a:rPr lang="es-CO" dirty="0" smtClean="0"/>
            <a:t>:</a:t>
          </a:r>
          <a:endParaRPr lang="es-CO" dirty="0"/>
        </a:p>
      </dgm:t>
    </dgm:pt>
    <dgm:pt modelId="{77BB1825-56DF-4B77-9213-7B05AC68E608}" type="parTrans" cxnId="{3A907563-AB2E-49AB-829D-E0C4E36284FA}">
      <dgm:prSet/>
      <dgm:spPr/>
      <dgm:t>
        <a:bodyPr/>
        <a:lstStyle/>
        <a:p>
          <a:endParaRPr lang="es-CO"/>
        </a:p>
      </dgm:t>
    </dgm:pt>
    <dgm:pt modelId="{E5B344B4-0F57-4732-B1D1-886C855DC744}" type="sibTrans" cxnId="{3A907563-AB2E-49AB-829D-E0C4E36284FA}">
      <dgm:prSet/>
      <dgm:spPr/>
      <dgm:t>
        <a:bodyPr/>
        <a:lstStyle/>
        <a:p>
          <a:endParaRPr lang="es-CO"/>
        </a:p>
      </dgm:t>
    </dgm:pt>
    <dgm:pt modelId="{D58757E5-066C-46F4-BE02-A155AE487FC7}">
      <dgm:prSet phldrT="[Texto]">
        <dgm:style>
          <a:lnRef idx="1">
            <a:schemeClr val="accent3"/>
          </a:lnRef>
          <a:fillRef idx="2">
            <a:schemeClr val="accent3"/>
          </a:fillRef>
          <a:effectRef idx="1">
            <a:schemeClr val="accent3"/>
          </a:effectRef>
          <a:fontRef idx="minor">
            <a:schemeClr val="dk1"/>
          </a:fontRef>
        </dgm:style>
      </dgm:prSet>
      <dgm:spPr/>
      <dgm:t>
        <a:bodyPr/>
        <a:lstStyle/>
        <a:p>
          <a:r>
            <a:rPr lang="es-CO" dirty="0" smtClean="0"/>
            <a:t>2014</a:t>
          </a:r>
          <a:endParaRPr lang="es-CO" dirty="0"/>
        </a:p>
      </dgm:t>
    </dgm:pt>
    <dgm:pt modelId="{3A453518-E0F4-4262-811C-7C28E327E7B6}" type="sibTrans" cxnId="{EA3B3681-8552-413D-B8E0-A2F717A5C9F7}">
      <dgm:prSet/>
      <dgm:spPr/>
      <dgm:t>
        <a:bodyPr/>
        <a:lstStyle/>
        <a:p>
          <a:endParaRPr lang="es-CO"/>
        </a:p>
      </dgm:t>
    </dgm:pt>
    <dgm:pt modelId="{129447A4-F4BD-4896-BAF9-8CA4A571CC02}" type="parTrans" cxnId="{EA3B3681-8552-413D-B8E0-A2F717A5C9F7}">
      <dgm:prSet/>
      <dgm:spPr/>
      <dgm:t>
        <a:bodyPr/>
        <a:lstStyle/>
        <a:p>
          <a:endParaRPr lang="es-CO"/>
        </a:p>
      </dgm:t>
    </dgm:pt>
    <dgm:pt modelId="{45002ED3-1A38-43C1-B007-F6D3DAC9A35F}">
      <dgm:prSet phldrT="[Texto]"/>
      <dgm:spPr/>
      <dgm:t>
        <a:bodyPr/>
        <a:lstStyle/>
        <a:p>
          <a:r>
            <a:rPr lang="es-CO" dirty="0" smtClean="0"/>
            <a:t>Intercambio de entrenadores y de jugadores con  Uruguay y Argentina.</a:t>
          </a:r>
          <a:endParaRPr lang="es-CO" dirty="0"/>
        </a:p>
      </dgm:t>
    </dgm:pt>
    <dgm:pt modelId="{BE6624A2-183B-4DF3-BC33-0583335A632C}" type="parTrans" cxnId="{5141ECD5-ACD6-4907-A5C8-5F1810A2C4C4}">
      <dgm:prSet/>
      <dgm:spPr/>
      <dgm:t>
        <a:bodyPr/>
        <a:lstStyle/>
        <a:p>
          <a:endParaRPr lang="es-CO"/>
        </a:p>
      </dgm:t>
    </dgm:pt>
    <dgm:pt modelId="{2CE93386-3D38-4485-AEA5-9634436E223A}" type="sibTrans" cxnId="{5141ECD5-ACD6-4907-A5C8-5F1810A2C4C4}">
      <dgm:prSet/>
      <dgm:spPr/>
      <dgm:t>
        <a:bodyPr/>
        <a:lstStyle/>
        <a:p>
          <a:endParaRPr lang="es-CO"/>
        </a:p>
      </dgm:t>
    </dgm:pt>
    <dgm:pt modelId="{094A9718-E0AF-47AC-B6FD-F5DDED79B379}">
      <dgm:prSet phldrT="[Texto]"/>
      <dgm:spPr/>
      <dgm:t>
        <a:bodyPr/>
        <a:lstStyle/>
        <a:p>
          <a:r>
            <a:rPr lang="es-CO" dirty="0" smtClean="0"/>
            <a:t>Competencias nacionales e internacionales constantes.</a:t>
          </a:r>
          <a:endParaRPr lang="es-CO" dirty="0"/>
        </a:p>
      </dgm:t>
    </dgm:pt>
    <dgm:pt modelId="{441E4364-14A8-4DCE-AD55-5EE98E09358B}" type="parTrans" cxnId="{CCD1F0F7-0522-45E7-A085-17540931A216}">
      <dgm:prSet/>
      <dgm:spPr/>
      <dgm:t>
        <a:bodyPr/>
        <a:lstStyle/>
        <a:p>
          <a:endParaRPr lang="es-CO"/>
        </a:p>
      </dgm:t>
    </dgm:pt>
    <dgm:pt modelId="{38C1A12D-9C18-4142-B769-8EBB31CDA8DD}" type="sibTrans" cxnId="{CCD1F0F7-0522-45E7-A085-17540931A216}">
      <dgm:prSet/>
      <dgm:spPr/>
      <dgm:t>
        <a:bodyPr/>
        <a:lstStyle/>
        <a:p>
          <a:endParaRPr lang="es-CO"/>
        </a:p>
      </dgm:t>
    </dgm:pt>
    <dgm:pt modelId="{08DA8713-85F5-40EB-A6F0-C9D80758F0FB}">
      <dgm:prSet phldrT="[Texto]"/>
      <dgm:spPr/>
      <dgm:t>
        <a:bodyPr/>
        <a:lstStyle/>
        <a:p>
          <a:r>
            <a:rPr lang="es-CO" dirty="0" smtClean="0"/>
            <a:t>Estar en 9 sub regiones del departamento.</a:t>
          </a:r>
          <a:endParaRPr lang="es-CO" dirty="0"/>
        </a:p>
      </dgm:t>
    </dgm:pt>
    <dgm:pt modelId="{8CCD6D55-CB02-4F0E-8BEB-FEA00689043B}" type="parTrans" cxnId="{94411823-3C96-4E20-9B98-B7D66DFD993B}">
      <dgm:prSet/>
      <dgm:spPr/>
      <dgm:t>
        <a:bodyPr/>
        <a:lstStyle/>
        <a:p>
          <a:endParaRPr lang="es-CO"/>
        </a:p>
      </dgm:t>
    </dgm:pt>
    <dgm:pt modelId="{A6014706-1286-4DD6-A465-C81FBBED0A3A}" type="sibTrans" cxnId="{94411823-3C96-4E20-9B98-B7D66DFD993B}">
      <dgm:prSet/>
      <dgm:spPr/>
      <dgm:t>
        <a:bodyPr/>
        <a:lstStyle/>
        <a:p>
          <a:endParaRPr lang="es-CO"/>
        </a:p>
      </dgm:t>
    </dgm:pt>
    <dgm:pt modelId="{730231FB-0BD1-4F6E-9F03-B176AF72E521}">
      <dgm:prSet phldrT="[Texto]"/>
      <dgm:spPr/>
      <dgm:t>
        <a:bodyPr/>
        <a:lstStyle/>
        <a:p>
          <a:r>
            <a:rPr lang="es-CO" dirty="0" smtClean="0"/>
            <a:t>Participación en Juegos nacionales.</a:t>
          </a:r>
          <a:endParaRPr lang="es-CO" dirty="0"/>
        </a:p>
      </dgm:t>
    </dgm:pt>
    <dgm:pt modelId="{B7E730F5-C078-4F98-97DD-028063F6DF70}" type="parTrans" cxnId="{81DE7BA6-0DE2-412E-9388-F033DB7AE48F}">
      <dgm:prSet/>
      <dgm:spPr/>
      <dgm:t>
        <a:bodyPr/>
        <a:lstStyle/>
        <a:p>
          <a:endParaRPr lang="es-CO"/>
        </a:p>
      </dgm:t>
    </dgm:pt>
    <dgm:pt modelId="{F1A718AF-9BB1-44D8-8234-993A6A6BCCB5}" type="sibTrans" cxnId="{81DE7BA6-0DE2-412E-9388-F033DB7AE48F}">
      <dgm:prSet/>
      <dgm:spPr/>
      <dgm:t>
        <a:bodyPr/>
        <a:lstStyle/>
        <a:p>
          <a:endParaRPr lang="es-CO"/>
        </a:p>
      </dgm:t>
    </dgm:pt>
    <dgm:pt modelId="{E18256C4-8B2D-47A6-94BD-EC86CC341FC8}">
      <dgm:prSet phldrT="[Texto]"/>
      <dgm:spPr/>
      <dgm:t>
        <a:bodyPr/>
        <a:lstStyle/>
        <a:p>
          <a:endParaRPr lang="es-CO" dirty="0"/>
        </a:p>
      </dgm:t>
    </dgm:pt>
    <dgm:pt modelId="{60B1B932-4896-495A-B1E5-399CCEF2E2E4}" type="parTrans" cxnId="{375D4700-84AE-44AC-B433-BD1EA5E3A47D}">
      <dgm:prSet/>
      <dgm:spPr/>
      <dgm:t>
        <a:bodyPr/>
        <a:lstStyle/>
        <a:p>
          <a:endParaRPr lang="es-CO"/>
        </a:p>
      </dgm:t>
    </dgm:pt>
    <dgm:pt modelId="{2F207E40-A42B-4BB6-8CE6-D601A437BED6}" type="sibTrans" cxnId="{375D4700-84AE-44AC-B433-BD1EA5E3A47D}">
      <dgm:prSet/>
      <dgm:spPr/>
      <dgm:t>
        <a:bodyPr/>
        <a:lstStyle/>
        <a:p>
          <a:endParaRPr lang="es-CO"/>
        </a:p>
      </dgm:t>
    </dgm:pt>
    <dgm:pt modelId="{4D327C58-DDDD-4611-86C6-3CF0E3C7FBFE}">
      <dgm:prSet phldrT="[Texto]"/>
      <dgm:spPr/>
      <dgm:t>
        <a:bodyPr/>
        <a:lstStyle/>
        <a:p>
          <a:r>
            <a:rPr lang="es-CO" dirty="0" smtClean="0"/>
            <a:t>Perfeccionamiento de los entrenadores con capacitaciones internacionales.</a:t>
          </a:r>
          <a:endParaRPr lang="es-CO" dirty="0"/>
        </a:p>
      </dgm:t>
    </dgm:pt>
    <dgm:pt modelId="{E9F9263B-9DD3-4B07-9EFD-7378117ECB44}" type="parTrans" cxnId="{379B35D2-1868-466C-B24A-878C6F07BCF4}">
      <dgm:prSet/>
      <dgm:spPr/>
      <dgm:t>
        <a:bodyPr/>
        <a:lstStyle/>
        <a:p>
          <a:endParaRPr lang="es-CO"/>
        </a:p>
      </dgm:t>
    </dgm:pt>
    <dgm:pt modelId="{E68CCD48-0DC3-4CD6-B403-C9835EA896B2}" type="sibTrans" cxnId="{379B35D2-1868-466C-B24A-878C6F07BCF4}">
      <dgm:prSet/>
      <dgm:spPr/>
      <dgm:t>
        <a:bodyPr/>
        <a:lstStyle/>
        <a:p>
          <a:endParaRPr lang="es-CO"/>
        </a:p>
      </dgm:t>
    </dgm:pt>
    <dgm:pt modelId="{4BC08EC3-3440-417A-94E7-42EB795CC094}">
      <dgm:prSet/>
      <dgm:spPr/>
      <dgm:t>
        <a:bodyPr/>
        <a:lstStyle/>
        <a:p>
          <a:r>
            <a:rPr lang="es-CO" dirty="0" smtClean="0"/>
            <a:t>Evaluación, nuevas metas a programar..</a:t>
          </a:r>
          <a:endParaRPr lang="es-CO" dirty="0"/>
        </a:p>
      </dgm:t>
    </dgm:pt>
    <dgm:pt modelId="{217AC02D-954A-485A-815D-9B4DA0C5D6BB}" type="parTrans" cxnId="{5152BDED-D59C-4E75-B91B-8107CED32B0C}">
      <dgm:prSet/>
      <dgm:spPr/>
      <dgm:t>
        <a:bodyPr/>
        <a:lstStyle/>
        <a:p>
          <a:endParaRPr lang="es-CO"/>
        </a:p>
      </dgm:t>
    </dgm:pt>
    <dgm:pt modelId="{6FCC6B93-6F5A-4B22-BAF1-A6D5551D0EFC}" type="sibTrans" cxnId="{5152BDED-D59C-4E75-B91B-8107CED32B0C}">
      <dgm:prSet/>
      <dgm:spPr/>
      <dgm:t>
        <a:bodyPr/>
        <a:lstStyle/>
        <a:p>
          <a:endParaRPr lang="es-CO"/>
        </a:p>
      </dgm:t>
    </dgm:pt>
    <dgm:pt modelId="{7377DD7D-7367-49E4-B812-EE9253ABC92B}">
      <dgm:prSet phldrT="[Texto]"/>
      <dgm:spPr/>
      <dgm:t>
        <a:bodyPr/>
        <a:lstStyle/>
        <a:p>
          <a:r>
            <a:rPr lang="es-CO" dirty="0" smtClean="0"/>
            <a:t>Construcción de material bibliográfico propio.</a:t>
          </a:r>
          <a:endParaRPr lang="es-CO" dirty="0"/>
        </a:p>
      </dgm:t>
    </dgm:pt>
    <dgm:pt modelId="{D1621621-0BA6-4451-A8D7-A45B13E40D41}" type="parTrans" cxnId="{E87E866F-3013-47FA-BD84-18F4DF51E62A}">
      <dgm:prSet/>
      <dgm:spPr/>
    </dgm:pt>
    <dgm:pt modelId="{8BC8B8A4-1227-47E7-88C2-FBC0C43E178A}" type="sibTrans" cxnId="{E87E866F-3013-47FA-BD84-18F4DF51E62A}">
      <dgm:prSet/>
      <dgm:spPr/>
    </dgm:pt>
    <dgm:pt modelId="{86A4E524-49D7-4941-B70B-40B239C7E009}">
      <dgm:prSet phldrT="[Texto]"/>
      <dgm:spPr/>
      <dgm:t>
        <a:bodyPr/>
        <a:lstStyle/>
        <a:p>
          <a:r>
            <a:rPr lang="es-CO" dirty="0" smtClean="0"/>
            <a:t>Concesión de un espacio propio, Cancha de Rugby.</a:t>
          </a:r>
          <a:endParaRPr lang="es-CO" dirty="0"/>
        </a:p>
      </dgm:t>
    </dgm:pt>
    <dgm:pt modelId="{5B0D6285-3303-478A-AF11-03267FE6DD15}" type="parTrans" cxnId="{FE68A9C2-99DE-4C86-BDF3-C0BFCE0F4275}">
      <dgm:prSet/>
      <dgm:spPr/>
    </dgm:pt>
    <dgm:pt modelId="{2A286AF5-23B7-4683-AE37-36F425044A86}" type="sibTrans" cxnId="{FE68A9C2-99DE-4C86-BDF3-C0BFCE0F4275}">
      <dgm:prSet/>
      <dgm:spPr/>
    </dgm:pt>
    <dgm:pt modelId="{13E88F14-3C8F-4F36-9CC2-20CBA937829F}" type="pres">
      <dgm:prSet presAssocID="{15407A52-217A-4B95-816A-7F6CE2AEC9A0}" presName="linearFlow" presStyleCnt="0">
        <dgm:presLayoutVars>
          <dgm:dir/>
          <dgm:animLvl val="lvl"/>
          <dgm:resizeHandles val="exact"/>
        </dgm:presLayoutVars>
      </dgm:prSet>
      <dgm:spPr/>
      <dgm:t>
        <a:bodyPr/>
        <a:lstStyle/>
        <a:p>
          <a:endParaRPr lang="es-CO"/>
        </a:p>
      </dgm:t>
    </dgm:pt>
    <dgm:pt modelId="{5E4111F2-3DFB-416D-9B04-0EB1C0CFDD9D}" type="pres">
      <dgm:prSet presAssocID="{1CA14B31-5E5F-480B-84A1-5936E4AF7342}" presName="composite" presStyleCnt="0"/>
      <dgm:spPr/>
    </dgm:pt>
    <dgm:pt modelId="{CE9020F3-3AD1-4E83-A853-439C0F9DAF42}" type="pres">
      <dgm:prSet presAssocID="{1CA14B31-5E5F-480B-84A1-5936E4AF7342}" presName="parentText" presStyleLbl="alignNode1" presStyleIdx="0" presStyleCnt="2">
        <dgm:presLayoutVars>
          <dgm:chMax val="1"/>
          <dgm:bulletEnabled val="1"/>
        </dgm:presLayoutVars>
      </dgm:prSet>
      <dgm:spPr/>
      <dgm:t>
        <a:bodyPr/>
        <a:lstStyle/>
        <a:p>
          <a:endParaRPr lang="es-CO"/>
        </a:p>
      </dgm:t>
    </dgm:pt>
    <dgm:pt modelId="{AAB8BF8D-BD33-4770-ACE4-5CABE99F0B7D}" type="pres">
      <dgm:prSet presAssocID="{1CA14B31-5E5F-480B-84A1-5936E4AF7342}" presName="descendantText" presStyleLbl="alignAcc1" presStyleIdx="0" presStyleCnt="2" custScaleY="142150">
        <dgm:presLayoutVars>
          <dgm:bulletEnabled val="1"/>
        </dgm:presLayoutVars>
      </dgm:prSet>
      <dgm:spPr/>
      <dgm:t>
        <a:bodyPr/>
        <a:lstStyle/>
        <a:p>
          <a:endParaRPr lang="es-CO"/>
        </a:p>
      </dgm:t>
    </dgm:pt>
    <dgm:pt modelId="{523A9DD6-8C1F-49A3-86EF-93722E596E21}" type="pres">
      <dgm:prSet presAssocID="{CAF5B8C3-0A80-4041-BD5B-64CECB3BAC3F}" presName="sp" presStyleCnt="0"/>
      <dgm:spPr/>
    </dgm:pt>
    <dgm:pt modelId="{4EDF7AC1-DE33-4138-93C1-23A92846F307}" type="pres">
      <dgm:prSet presAssocID="{D58757E5-066C-46F4-BE02-A155AE487FC7}" presName="composite" presStyleCnt="0"/>
      <dgm:spPr/>
    </dgm:pt>
    <dgm:pt modelId="{92BB31BE-5708-4C5F-9EE0-2E6AF7B717B5}" type="pres">
      <dgm:prSet presAssocID="{D58757E5-066C-46F4-BE02-A155AE487FC7}" presName="parentText" presStyleLbl="alignNode1" presStyleIdx="1" presStyleCnt="2">
        <dgm:presLayoutVars>
          <dgm:chMax val="1"/>
          <dgm:bulletEnabled val="1"/>
        </dgm:presLayoutVars>
      </dgm:prSet>
      <dgm:spPr/>
      <dgm:t>
        <a:bodyPr/>
        <a:lstStyle/>
        <a:p>
          <a:endParaRPr lang="es-CO"/>
        </a:p>
      </dgm:t>
    </dgm:pt>
    <dgm:pt modelId="{23913746-47DE-41F0-B54C-91206801356C}" type="pres">
      <dgm:prSet presAssocID="{D58757E5-066C-46F4-BE02-A155AE487FC7}" presName="descendantText" presStyleLbl="alignAcc1" presStyleIdx="1" presStyleCnt="2">
        <dgm:presLayoutVars>
          <dgm:bulletEnabled val="1"/>
        </dgm:presLayoutVars>
      </dgm:prSet>
      <dgm:spPr/>
      <dgm:t>
        <a:bodyPr/>
        <a:lstStyle/>
        <a:p>
          <a:endParaRPr lang="es-CO"/>
        </a:p>
      </dgm:t>
    </dgm:pt>
  </dgm:ptLst>
  <dgm:cxnLst>
    <dgm:cxn modelId="{8B6E1F04-DB47-4166-9232-B9957A4E2886}" type="presOf" srcId="{08DA8713-85F5-40EB-A6F0-C9D80758F0FB}" destId="{AAB8BF8D-BD33-4770-ACE4-5CABE99F0B7D}" srcOrd="0" destOrd="3" presId="urn:microsoft.com/office/officeart/2005/8/layout/chevron2"/>
    <dgm:cxn modelId="{45BD81E3-4B17-445B-90B0-64E804974B1B}" type="presOf" srcId="{45002ED3-1A38-43C1-B007-F6D3DAC9A35F}" destId="{AAB8BF8D-BD33-4770-ACE4-5CABE99F0B7D}" srcOrd="0" destOrd="1" presId="urn:microsoft.com/office/officeart/2005/8/layout/chevron2"/>
    <dgm:cxn modelId="{9E3CF790-56DD-44F3-9C46-04853AE3C5ED}" type="presOf" srcId="{094A9718-E0AF-47AC-B6FD-F5DDED79B379}" destId="{AAB8BF8D-BD33-4770-ACE4-5CABE99F0B7D}" srcOrd="0" destOrd="2" presId="urn:microsoft.com/office/officeart/2005/8/layout/chevron2"/>
    <dgm:cxn modelId="{FE68A9C2-99DE-4C86-BDF3-C0BFCE0F4275}" srcId="{27D6E48D-D119-4ABC-A28A-A1134696F602}" destId="{86A4E524-49D7-4941-B70B-40B239C7E009}" srcOrd="6" destOrd="0" parTransId="{5B0D6285-3303-478A-AF11-03267FE6DD15}" sibTransId="{2A286AF5-23B7-4683-AE37-36F425044A86}"/>
    <dgm:cxn modelId="{CCD1F0F7-0522-45E7-A085-17540931A216}" srcId="{27D6E48D-D119-4ABC-A28A-A1134696F602}" destId="{094A9718-E0AF-47AC-B6FD-F5DDED79B379}" srcOrd="1" destOrd="0" parTransId="{441E4364-14A8-4DCE-AD55-5EE98E09358B}" sibTransId="{38C1A12D-9C18-4142-B769-8EBB31CDA8DD}"/>
    <dgm:cxn modelId="{7E3934C7-65BD-4094-BC86-C24A24354D45}" type="presOf" srcId="{15407A52-217A-4B95-816A-7F6CE2AEC9A0}" destId="{13E88F14-3C8F-4F36-9CC2-20CBA937829F}" srcOrd="0" destOrd="0" presId="urn:microsoft.com/office/officeart/2005/8/layout/chevron2"/>
    <dgm:cxn modelId="{375D4700-84AE-44AC-B433-BD1EA5E3A47D}" srcId="{27D6E48D-D119-4ABC-A28A-A1134696F602}" destId="{E18256C4-8B2D-47A6-94BD-EC86CC341FC8}" srcOrd="7" destOrd="0" parTransId="{60B1B932-4896-495A-B1E5-399CCEF2E2E4}" sibTransId="{2F207E40-A42B-4BB6-8CE6-D601A437BED6}"/>
    <dgm:cxn modelId="{94411823-3C96-4E20-9B98-B7D66DFD993B}" srcId="{27D6E48D-D119-4ABC-A28A-A1134696F602}" destId="{08DA8713-85F5-40EB-A6F0-C9D80758F0FB}" srcOrd="2" destOrd="0" parTransId="{8CCD6D55-CB02-4F0E-8BEB-FEA00689043B}" sibTransId="{A6014706-1286-4DD6-A465-C81FBBED0A3A}"/>
    <dgm:cxn modelId="{5152BDED-D59C-4E75-B91B-8107CED32B0C}" srcId="{D58757E5-066C-46F4-BE02-A155AE487FC7}" destId="{4BC08EC3-3440-417A-94E7-42EB795CC094}" srcOrd="0" destOrd="0" parTransId="{217AC02D-954A-485A-815D-9B4DA0C5D6BB}" sibTransId="{6FCC6B93-6F5A-4B22-BAF1-A6D5551D0EFC}"/>
    <dgm:cxn modelId="{3CA343E8-D981-415E-B690-0B6395C57AC0}" type="presOf" srcId="{730231FB-0BD1-4F6E-9F03-B176AF72E521}" destId="{AAB8BF8D-BD33-4770-ACE4-5CABE99F0B7D}" srcOrd="0" destOrd="4" presId="urn:microsoft.com/office/officeart/2005/8/layout/chevron2"/>
    <dgm:cxn modelId="{1062A5FA-0DCD-496F-BBD1-8024784AA855}" type="presOf" srcId="{7377DD7D-7367-49E4-B812-EE9253ABC92B}" destId="{AAB8BF8D-BD33-4770-ACE4-5CABE99F0B7D}" srcOrd="0" destOrd="6" presId="urn:microsoft.com/office/officeart/2005/8/layout/chevron2"/>
    <dgm:cxn modelId="{81BABA48-9451-4381-BC3D-53549DECD6A5}" srcId="{15407A52-217A-4B95-816A-7F6CE2AEC9A0}" destId="{1CA14B31-5E5F-480B-84A1-5936E4AF7342}" srcOrd="0" destOrd="0" parTransId="{3D8F705E-DC25-4D46-AC13-663395BE0D5B}" sibTransId="{CAF5B8C3-0A80-4041-BD5B-64CECB3BAC3F}"/>
    <dgm:cxn modelId="{21623D60-5DB8-4DF5-92A0-A26D13445425}" type="presOf" srcId="{27D6E48D-D119-4ABC-A28A-A1134696F602}" destId="{AAB8BF8D-BD33-4770-ACE4-5CABE99F0B7D}" srcOrd="0" destOrd="0" presId="urn:microsoft.com/office/officeart/2005/8/layout/chevron2"/>
    <dgm:cxn modelId="{EA3B3681-8552-413D-B8E0-A2F717A5C9F7}" srcId="{15407A52-217A-4B95-816A-7F6CE2AEC9A0}" destId="{D58757E5-066C-46F4-BE02-A155AE487FC7}" srcOrd="1" destOrd="0" parTransId="{129447A4-F4BD-4896-BAF9-8CA4A571CC02}" sibTransId="{3A453518-E0F4-4262-811C-7C28E327E7B6}"/>
    <dgm:cxn modelId="{58B86842-4513-49E0-93B1-6A92C21723EA}" type="presOf" srcId="{4BC08EC3-3440-417A-94E7-42EB795CC094}" destId="{23913746-47DE-41F0-B54C-91206801356C}" srcOrd="0" destOrd="0" presId="urn:microsoft.com/office/officeart/2005/8/layout/chevron2"/>
    <dgm:cxn modelId="{3A907563-AB2E-49AB-829D-E0C4E36284FA}" srcId="{1CA14B31-5E5F-480B-84A1-5936E4AF7342}" destId="{27D6E48D-D119-4ABC-A28A-A1134696F602}" srcOrd="0" destOrd="0" parTransId="{77BB1825-56DF-4B77-9213-7B05AC68E608}" sibTransId="{E5B344B4-0F57-4732-B1D1-886C855DC744}"/>
    <dgm:cxn modelId="{379B35D2-1868-466C-B24A-878C6F07BCF4}" srcId="{27D6E48D-D119-4ABC-A28A-A1134696F602}" destId="{4D327C58-DDDD-4611-86C6-3CF0E3C7FBFE}" srcOrd="4" destOrd="0" parTransId="{E9F9263B-9DD3-4B07-9EFD-7378117ECB44}" sibTransId="{E68CCD48-0DC3-4CD6-B403-C9835EA896B2}"/>
    <dgm:cxn modelId="{AB17C870-3D28-484D-8BA5-EE9F2C669ADD}" type="presOf" srcId="{1CA14B31-5E5F-480B-84A1-5936E4AF7342}" destId="{CE9020F3-3AD1-4E83-A853-439C0F9DAF42}" srcOrd="0" destOrd="0" presId="urn:microsoft.com/office/officeart/2005/8/layout/chevron2"/>
    <dgm:cxn modelId="{81DE7BA6-0DE2-412E-9388-F033DB7AE48F}" srcId="{27D6E48D-D119-4ABC-A28A-A1134696F602}" destId="{730231FB-0BD1-4F6E-9F03-B176AF72E521}" srcOrd="3" destOrd="0" parTransId="{B7E730F5-C078-4F98-97DD-028063F6DF70}" sibTransId="{F1A718AF-9BB1-44D8-8234-993A6A6BCCB5}"/>
    <dgm:cxn modelId="{8CEF2135-9EBF-4D6D-932C-89994A16014F}" type="presOf" srcId="{4D327C58-DDDD-4611-86C6-3CF0E3C7FBFE}" destId="{AAB8BF8D-BD33-4770-ACE4-5CABE99F0B7D}" srcOrd="0" destOrd="5" presId="urn:microsoft.com/office/officeart/2005/8/layout/chevron2"/>
    <dgm:cxn modelId="{5C5AAA99-C2AF-4B8A-9881-985A7711BF2A}" type="presOf" srcId="{86A4E524-49D7-4941-B70B-40B239C7E009}" destId="{AAB8BF8D-BD33-4770-ACE4-5CABE99F0B7D}" srcOrd="0" destOrd="7" presId="urn:microsoft.com/office/officeart/2005/8/layout/chevron2"/>
    <dgm:cxn modelId="{E87E866F-3013-47FA-BD84-18F4DF51E62A}" srcId="{27D6E48D-D119-4ABC-A28A-A1134696F602}" destId="{7377DD7D-7367-49E4-B812-EE9253ABC92B}" srcOrd="5" destOrd="0" parTransId="{D1621621-0BA6-4451-A8D7-A45B13E40D41}" sibTransId="{8BC8B8A4-1227-47E7-88C2-FBC0C43E178A}"/>
    <dgm:cxn modelId="{BA1F9D55-8A98-430D-A598-5D8D54B06BF8}" type="presOf" srcId="{E18256C4-8B2D-47A6-94BD-EC86CC341FC8}" destId="{AAB8BF8D-BD33-4770-ACE4-5CABE99F0B7D}" srcOrd="0" destOrd="8" presId="urn:microsoft.com/office/officeart/2005/8/layout/chevron2"/>
    <dgm:cxn modelId="{5141ECD5-ACD6-4907-A5C8-5F1810A2C4C4}" srcId="{27D6E48D-D119-4ABC-A28A-A1134696F602}" destId="{45002ED3-1A38-43C1-B007-F6D3DAC9A35F}" srcOrd="0" destOrd="0" parTransId="{BE6624A2-183B-4DF3-BC33-0583335A632C}" sibTransId="{2CE93386-3D38-4485-AEA5-9634436E223A}"/>
    <dgm:cxn modelId="{01C92C16-F843-43D8-BC85-7AA45AD30406}" type="presOf" srcId="{D58757E5-066C-46F4-BE02-A155AE487FC7}" destId="{92BB31BE-5708-4C5F-9EE0-2E6AF7B717B5}" srcOrd="0" destOrd="0" presId="urn:microsoft.com/office/officeart/2005/8/layout/chevron2"/>
    <dgm:cxn modelId="{CD7067C0-FFC8-4E42-B404-61514EDA3580}" type="presParOf" srcId="{13E88F14-3C8F-4F36-9CC2-20CBA937829F}" destId="{5E4111F2-3DFB-416D-9B04-0EB1C0CFDD9D}" srcOrd="0" destOrd="0" presId="urn:microsoft.com/office/officeart/2005/8/layout/chevron2"/>
    <dgm:cxn modelId="{326A4BF7-2E2C-462D-B698-C19AFB3CA45F}" type="presParOf" srcId="{5E4111F2-3DFB-416D-9B04-0EB1C0CFDD9D}" destId="{CE9020F3-3AD1-4E83-A853-439C0F9DAF42}" srcOrd="0" destOrd="0" presId="urn:microsoft.com/office/officeart/2005/8/layout/chevron2"/>
    <dgm:cxn modelId="{7A9551D9-023C-4086-B757-80B451CA7B35}" type="presParOf" srcId="{5E4111F2-3DFB-416D-9B04-0EB1C0CFDD9D}" destId="{AAB8BF8D-BD33-4770-ACE4-5CABE99F0B7D}" srcOrd="1" destOrd="0" presId="urn:microsoft.com/office/officeart/2005/8/layout/chevron2"/>
    <dgm:cxn modelId="{A45910AA-B86F-49A2-BB3F-11F0ABB130A4}" type="presParOf" srcId="{13E88F14-3C8F-4F36-9CC2-20CBA937829F}" destId="{523A9DD6-8C1F-49A3-86EF-93722E596E21}" srcOrd="1" destOrd="0" presId="urn:microsoft.com/office/officeart/2005/8/layout/chevron2"/>
    <dgm:cxn modelId="{E44B5607-BFEF-405D-98FC-8384D7176A59}" type="presParOf" srcId="{13E88F14-3C8F-4F36-9CC2-20CBA937829F}" destId="{4EDF7AC1-DE33-4138-93C1-23A92846F307}" srcOrd="2" destOrd="0" presId="urn:microsoft.com/office/officeart/2005/8/layout/chevron2"/>
    <dgm:cxn modelId="{3E0C5A38-1EA8-43F7-B4C8-CACF9877DDD0}" type="presParOf" srcId="{4EDF7AC1-DE33-4138-93C1-23A92846F307}" destId="{92BB31BE-5708-4C5F-9EE0-2E6AF7B717B5}" srcOrd="0" destOrd="0" presId="urn:microsoft.com/office/officeart/2005/8/layout/chevron2"/>
    <dgm:cxn modelId="{C72FB2D5-AA19-4060-BE38-3EF29F27A4EF}" type="presParOf" srcId="{4EDF7AC1-DE33-4138-93C1-23A92846F307}" destId="{23913746-47DE-41F0-B54C-91206801356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A7D34-D729-4AAE-8918-89222A0C4B1E}">
      <dsp:nvSpPr>
        <dsp:cNvPr id="0" name=""/>
        <dsp:cNvSpPr/>
      </dsp:nvSpPr>
      <dsp:spPr>
        <a:xfrm rot="5400000">
          <a:off x="-274825" y="527478"/>
          <a:ext cx="2361614" cy="1653129"/>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CO" sz="2700" kern="1200" dirty="0" smtClean="0"/>
            <a:t>2004- 2006</a:t>
          </a:r>
          <a:endParaRPr lang="es-CO" sz="2700" kern="1200" dirty="0"/>
        </a:p>
      </dsp:txBody>
      <dsp:txXfrm rot="-5400000">
        <a:off x="79418" y="999801"/>
        <a:ext cx="1653129" cy="708485"/>
      </dsp:txXfrm>
    </dsp:sp>
    <dsp:sp modelId="{8524996E-A209-4501-AA18-F78B3818AAED}">
      <dsp:nvSpPr>
        <dsp:cNvPr id="0" name=""/>
        <dsp:cNvSpPr/>
      </dsp:nvSpPr>
      <dsp:spPr>
        <a:xfrm rot="5400000">
          <a:off x="4149248" y="-2477060"/>
          <a:ext cx="1851576" cy="6843814"/>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t>Etapa de Promoción</a:t>
          </a:r>
          <a:r>
            <a:rPr lang="es-CO" sz="1400" kern="1200" dirty="0" smtClean="0"/>
            <a:t>:</a:t>
          </a:r>
          <a:endParaRPr lang="es-CO" sz="1400" kern="1200" dirty="0"/>
        </a:p>
        <a:p>
          <a:pPr marL="228600" lvl="2" indent="-114300" algn="l" defTabSz="622300">
            <a:lnSpc>
              <a:spcPct val="90000"/>
            </a:lnSpc>
            <a:spcBef>
              <a:spcPct val="0"/>
            </a:spcBef>
            <a:spcAft>
              <a:spcPct val="15000"/>
            </a:spcAft>
            <a:buChar char="••"/>
          </a:pPr>
          <a:r>
            <a:rPr lang="es-CO" sz="1400" kern="1200" dirty="0" smtClean="0"/>
            <a:t>Promocionar el Rugby en todos los eventos, instituciones y programas que  trabajen con el deporte.</a:t>
          </a:r>
          <a:endParaRPr lang="es-CO" sz="1400" kern="1200" dirty="0"/>
        </a:p>
        <a:p>
          <a:pPr marL="228600" lvl="2" indent="-114300" algn="l" defTabSz="622300">
            <a:lnSpc>
              <a:spcPct val="90000"/>
            </a:lnSpc>
            <a:spcBef>
              <a:spcPct val="0"/>
            </a:spcBef>
            <a:spcAft>
              <a:spcPct val="15000"/>
            </a:spcAft>
            <a:buChar char="••"/>
          </a:pPr>
          <a:r>
            <a:rPr lang="es-CO" sz="1400" kern="1200" dirty="0" smtClean="0"/>
            <a:t>Promocionar el deporte en medios de comunicación y programas dirigidos a jóvenes.</a:t>
          </a:r>
          <a:endParaRPr lang="es-CO" sz="1400" kern="1200" dirty="0"/>
        </a:p>
        <a:p>
          <a:pPr marL="228600" lvl="2" indent="-114300" algn="l" defTabSz="622300">
            <a:lnSpc>
              <a:spcPct val="90000"/>
            </a:lnSpc>
            <a:spcBef>
              <a:spcPct val="0"/>
            </a:spcBef>
            <a:spcAft>
              <a:spcPct val="15000"/>
            </a:spcAft>
            <a:buChar char="••"/>
          </a:pPr>
          <a:r>
            <a:rPr lang="es-CO" sz="1400" kern="1200" dirty="0" smtClean="0"/>
            <a:t>Difundir el rugby a través de demostraciones en instituciones educativa de todo el departamento.</a:t>
          </a:r>
          <a:endParaRPr lang="es-CO" sz="1400" kern="1200" dirty="0"/>
        </a:p>
        <a:p>
          <a:pPr marL="228600" lvl="2" indent="-114300" algn="l" defTabSz="622300">
            <a:lnSpc>
              <a:spcPct val="90000"/>
            </a:lnSpc>
            <a:spcBef>
              <a:spcPct val="0"/>
            </a:spcBef>
            <a:spcAft>
              <a:spcPct val="15000"/>
            </a:spcAft>
            <a:buChar char="••"/>
          </a:pPr>
          <a:r>
            <a:rPr lang="es-CO" sz="1400" kern="1200" dirty="0" smtClean="0"/>
            <a:t>Detectar posibles entrenadores y referees para fortalecer la base de trabajo de la Liga.</a:t>
          </a:r>
          <a:endParaRPr lang="es-CO" sz="1400" kern="1200" dirty="0"/>
        </a:p>
        <a:p>
          <a:pPr marL="228600" lvl="2" indent="-114300" algn="l" defTabSz="622300">
            <a:lnSpc>
              <a:spcPct val="90000"/>
            </a:lnSpc>
            <a:spcBef>
              <a:spcPct val="0"/>
            </a:spcBef>
            <a:spcAft>
              <a:spcPct val="15000"/>
            </a:spcAft>
            <a:buChar char="••"/>
          </a:pPr>
          <a:r>
            <a:rPr lang="es-CO" sz="1400" kern="1200" dirty="0" smtClean="0"/>
            <a:t>Construir un proyecto serio, que permita adquirir recursos del estado y participación en sus programas deportivos.</a:t>
          </a:r>
          <a:endParaRPr lang="es-CO" sz="1400" kern="1200" dirty="0"/>
        </a:p>
        <a:p>
          <a:pPr marL="228600" lvl="2" indent="-114300" algn="l" defTabSz="622300">
            <a:lnSpc>
              <a:spcPct val="90000"/>
            </a:lnSpc>
            <a:spcBef>
              <a:spcPct val="0"/>
            </a:spcBef>
            <a:spcAft>
              <a:spcPct val="15000"/>
            </a:spcAft>
            <a:buChar char="••"/>
          </a:pPr>
          <a:r>
            <a:rPr lang="es-CO" sz="1400" kern="1200" dirty="0" smtClean="0"/>
            <a:t>Crear el grupo de trabajo y los primeros grupos de practica.</a:t>
          </a:r>
          <a:endParaRPr lang="es-CO" sz="1400" kern="1200" dirty="0"/>
        </a:p>
      </dsp:txBody>
      <dsp:txXfrm rot="-5400000">
        <a:off x="1653129" y="109445"/>
        <a:ext cx="6753428" cy="1670804"/>
      </dsp:txXfrm>
    </dsp:sp>
    <dsp:sp modelId="{01507468-E85A-423D-B821-44A5331F8556}">
      <dsp:nvSpPr>
        <dsp:cNvPr id="0" name=""/>
        <dsp:cNvSpPr/>
      </dsp:nvSpPr>
      <dsp:spPr>
        <a:xfrm rot="5400000">
          <a:off x="-354242" y="3175930"/>
          <a:ext cx="2361614" cy="1653129"/>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CO" sz="2700" kern="1200" dirty="0" smtClean="0"/>
            <a:t>2006-2010.</a:t>
          </a:r>
          <a:endParaRPr lang="es-CO" sz="2700" kern="1200" dirty="0"/>
        </a:p>
      </dsp:txBody>
      <dsp:txXfrm rot="-5400000">
        <a:off x="1" y="3648253"/>
        <a:ext cx="1653129" cy="708485"/>
      </dsp:txXfrm>
    </dsp:sp>
    <dsp:sp modelId="{81C17C44-8200-4B2D-A169-F1ABFA7236C7}">
      <dsp:nvSpPr>
        <dsp:cNvPr id="0" name=""/>
        <dsp:cNvSpPr/>
      </dsp:nvSpPr>
      <dsp:spPr>
        <a:xfrm rot="5400000">
          <a:off x="3729873" y="221529"/>
          <a:ext cx="2690327" cy="6843814"/>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CO" sz="1600" b="1" kern="1200" dirty="0" smtClean="0"/>
            <a:t>Etapa de estabilización:</a:t>
          </a:r>
          <a:endParaRPr lang="es-CO" sz="1600" b="1" kern="1200" dirty="0"/>
        </a:p>
        <a:p>
          <a:pPr marL="342900" lvl="2" indent="-171450" algn="l" defTabSz="711200">
            <a:lnSpc>
              <a:spcPct val="90000"/>
            </a:lnSpc>
            <a:spcBef>
              <a:spcPct val="0"/>
            </a:spcBef>
            <a:spcAft>
              <a:spcPct val="15000"/>
            </a:spcAft>
            <a:buChar char="••"/>
          </a:pPr>
          <a:r>
            <a:rPr lang="es-CO" sz="1600" kern="1200" dirty="0" smtClean="0"/>
            <a:t>Mantener los grupos ya existentes, y crear  grupos de practica nueva nuevos.</a:t>
          </a:r>
          <a:endParaRPr lang="es-CO" sz="1600" kern="1200" dirty="0"/>
        </a:p>
        <a:p>
          <a:pPr marL="342900" lvl="2" indent="-171450" algn="l" defTabSz="711200">
            <a:lnSpc>
              <a:spcPct val="90000"/>
            </a:lnSpc>
            <a:spcBef>
              <a:spcPct val="0"/>
            </a:spcBef>
            <a:spcAft>
              <a:spcPct val="15000"/>
            </a:spcAft>
            <a:buChar char="••"/>
          </a:pPr>
          <a:r>
            <a:rPr lang="es-CO" sz="1600" kern="1200" dirty="0" smtClean="0"/>
            <a:t>Ingresar a programas deportivos del estado así como a colegios privados.</a:t>
          </a:r>
          <a:endParaRPr lang="es-CO" sz="1600" kern="1200" dirty="0"/>
        </a:p>
        <a:p>
          <a:pPr marL="342900" lvl="2" indent="-171450" algn="l" defTabSz="711200">
            <a:lnSpc>
              <a:spcPct val="90000"/>
            </a:lnSpc>
            <a:spcBef>
              <a:spcPct val="0"/>
            </a:spcBef>
            <a:spcAft>
              <a:spcPct val="15000"/>
            </a:spcAft>
            <a:buChar char="••"/>
          </a:pPr>
          <a:r>
            <a:rPr lang="es-CO" sz="1600" kern="1200" dirty="0" smtClean="0"/>
            <a:t>Descentralización y desconcentración., con el crecimiento y fortalecimiento de nuevos clubes y grupos de practica.</a:t>
          </a:r>
          <a:endParaRPr lang="es-CO" sz="1600" kern="1200" dirty="0"/>
        </a:p>
        <a:p>
          <a:pPr marL="342900" lvl="2" indent="-171450" algn="l" defTabSz="711200">
            <a:lnSpc>
              <a:spcPct val="90000"/>
            </a:lnSpc>
            <a:spcBef>
              <a:spcPct val="0"/>
            </a:spcBef>
            <a:spcAft>
              <a:spcPct val="15000"/>
            </a:spcAft>
            <a:buChar char="••"/>
          </a:pPr>
          <a:r>
            <a:rPr lang="es-CO" sz="1600" kern="1200" dirty="0" smtClean="0"/>
            <a:t>Amplio sistema de capacitaciones.</a:t>
          </a:r>
          <a:endParaRPr lang="es-CO" sz="1600" kern="1200" dirty="0"/>
        </a:p>
        <a:p>
          <a:pPr marL="342900" lvl="2" indent="-171450" algn="l" defTabSz="711200">
            <a:lnSpc>
              <a:spcPct val="90000"/>
            </a:lnSpc>
            <a:spcBef>
              <a:spcPct val="0"/>
            </a:spcBef>
            <a:spcAft>
              <a:spcPct val="15000"/>
            </a:spcAft>
            <a:buChar char="••"/>
          </a:pPr>
          <a:r>
            <a:rPr lang="es-CO" sz="1600" kern="1200" dirty="0" smtClean="0"/>
            <a:t>Creación de grupos infantiles y juveniles en los clubes.</a:t>
          </a:r>
          <a:endParaRPr lang="es-CO" sz="1600" kern="1200" dirty="0"/>
        </a:p>
        <a:p>
          <a:pPr marL="342900" lvl="2" indent="-171450" algn="l" defTabSz="711200">
            <a:lnSpc>
              <a:spcPct val="90000"/>
            </a:lnSpc>
            <a:spcBef>
              <a:spcPct val="0"/>
            </a:spcBef>
            <a:spcAft>
              <a:spcPct val="15000"/>
            </a:spcAft>
            <a:buChar char="••"/>
          </a:pPr>
          <a:r>
            <a:rPr lang="es-CO" sz="1600" kern="1200" dirty="0" smtClean="0"/>
            <a:t>Procesos de Selecciones Juveniles y programas de detección de talentos.</a:t>
          </a:r>
          <a:endParaRPr lang="es-CO" sz="1600" kern="1200" dirty="0"/>
        </a:p>
        <a:p>
          <a:pPr marL="342900" lvl="2" indent="-171450" algn="l" defTabSz="711200">
            <a:lnSpc>
              <a:spcPct val="90000"/>
            </a:lnSpc>
            <a:spcBef>
              <a:spcPct val="0"/>
            </a:spcBef>
            <a:spcAft>
              <a:spcPct val="15000"/>
            </a:spcAft>
            <a:buChar char="••"/>
          </a:pPr>
          <a:r>
            <a:rPr lang="es-CO" sz="1600" kern="1200" dirty="0" smtClean="0"/>
            <a:t>Amplio programa de competencias mayores, femenino, infantiles y juveniles.</a:t>
          </a:r>
          <a:endParaRPr lang="es-CO" sz="1600" kern="1200" dirty="0"/>
        </a:p>
        <a:p>
          <a:pPr marL="57150" lvl="1" indent="-57150" algn="l" defTabSz="488950">
            <a:lnSpc>
              <a:spcPct val="90000"/>
            </a:lnSpc>
            <a:spcBef>
              <a:spcPct val="0"/>
            </a:spcBef>
            <a:spcAft>
              <a:spcPct val="15000"/>
            </a:spcAft>
            <a:buChar char="••"/>
          </a:pPr>
          <a:endParaRPr lang="es-CO" sz="1100" kern="1200" dirty="0"/>
        </a:p>
      </dsp:txBody>
      <dsp:txXfrm rot="-5400000">
        <a:off x="1653130" y="2429604"/>
        <a:ext cx="6712483" cy="2427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020F3-3AD1-4E83-A853-439C0F9DAF42}">
      <dsp:nvSpPr>
        <dsp:cNvPr id="0" name=""/>
        <dsp:cNvSpPr/>
      </dsp:nvSpPr>
      <dsp:spPr>
        <a:xfrm rot="5400000">
          <a:off x="-371396" y="716853"/>
          <a:ext cx="2475978" cy="1733184"/>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CO" sz="2700" kern="1200" dirty="0" smtClean="0"/>
            <a:t>2010 - 2014</a:t>
          </a:r>
          <a:endParaRPr lang="es-CO" sz="2700" kern="1200" dirty="0"/>
        </a:p>
      </dsp:txBody>
      <dsp:txXfrm rot="-5400000">
        <a:off x="1" y="1212048"/>
        <a:ext cx="1733184" cy="742794"/>
      </dsp:txXfrm>
    </dsp:sp>
    <dsp:sp modelId="{AAB8BF8D-BD33-4770-ACE4-5CABE99F0B7D}">
      <dsp:nvSpPr>
        <dsp:cNvPr id="0" name=""/>
        <dsp:cNvSpPr/>
      </dsp:nvSpPr>
      <dsp:spPr>
        <a:xfrm rot="5400000">
          <a:off x="3882940" y="-2143476"/>
          <a:ext cx="2287741" cy="65872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CO" sz="1400" b="1" kern="1200" dirty="0" smtClean="0"/>
            <a:t>Etapa de rendimiento</a:t>
          </a:r>
          <a:r>
            <a:rPr lang="es-CO" sz="1400" kern="1200" dirty="0" smtClean="0"/>
            <a:t>:</a:t>
          </a:r>
          <a:endParaRPr lang="es-CO" sz="1400" kern="1200" dirty="0"/>
        </a:p>
        <a:p>
          <a:pPr marL="228600" lvl="2" indent="-114300" algn="l" defTabSz="622300">
            <a:lnSpc>
              <a:spcPct val="90000"/>
            </a:lnSpc>
            <a:spcBef>
              <a:spcPct val="0"/>
            </a:spcBef>
            <a:spcAft>
              <a:spcPct val="15000"/>
            </a:spcAft>
            <a:buChar char="••"/>
          </a:pPr>
          <a:r>
            <a:rPr lang="es-CO" sz="1400" kern="1200" dirty="0" smtClean="0"/>
            <a:t>Intercambio de entrenadores y de jugadores con  Uruguay y Argentina.</a:t>
          </a:r>
          <a:endParaRPr lang="es-CO" sz="1400" kern="1200" dirty="0"/>
        </a:p>
        <a:p>
          <a:pPr marL="228600" lvl="2" indent="-114300" algn="l" defTabSz="622300">
            <a:lnSpc>
              <a:spcPct val="90000"/>
            </a:lnSpc>
            <a:spcBef>
              <a:spcPct val="0"/>
            </a:spcBef>
            <a:spcAft>
              <a:spcPct val="15000"/>
            </a:spcAft>
            <a:buChar char="••"/>
          </a:pPr>
          <a:r>
            <a:rPr lang="es-CO" sz="1400" kern="1200" dirty="0" smtClean="0"/>
            <a:t>Competencias nacionales e internacionales constantes.</a:t>
          </a:r>
          <a:endParaRPr lang="es-CO" sz="1400" kern="1200" dirty="0"/>
        </a:p>
        <a:p>
          <a:pPr marL="228600" lvl="2" indent="-114300" algn="l" defTabSz="622300">
            <a:lnSpc>
              <a:spcPct val="90000"/>
            </a:lnSpc>
            <a:spcBef>
              <a:spcPct val="0"/>
            </a:spcBef>
            <a:spcAft>
              <a:spcPct val="15000"/>
            </a:spcAft>
            <a:buChar char="••"/>
          </a:pPr>
          <a:r>
            <a:rPr lang="es-CO" sz="1400" kern="1200" dirty="0" smtClean="0"/>
            <a:t>Estar en 9 sub regiones del departamento.</a:t>
          </a:r>
          <a:endParaRPr lang="es-CO" sz="1400" kern="1200" dirty="0"/>
        </a:p>
        <a:p>
          <a:pPr marL="228600" lvl="2" indent="-114300" algn="l" defTabSz="622300">
            <a:lnSpc>
              <a:spcPct val="90000"/>
            </a:lnSpc>
            <a:spcBef>
              <a:spcPct val="0"/>
            </a:spcBef>
            <a:spcAft>
              <a:spcPct val="15000"/>
            </a:spcAft>
            <a:buChar char="••"/>
          </a:pPr>
          <a:r>
            <a:rPr lang="es-CO" sz="1400" kern="1200" dirty="0" smtClean="0"/>
            <a:t>Participación en Juegos nacionales.</a:t>
          </a:r>
          <a:endParaRPr lang="es-CO" sz="1400" kern="1200" dirty="0"/>
        </a:p>
        <a:p>
          <a:pPr marL="228600" lvl="2" indent="-114300" algn="l" defTabSz="622300">
            <a:lnSpc>
              <a:spcPct val="90000"/>
            </a:lnSpc>
            <a:spcBef>
              <a:spcPct val="0"/>
            </a:spcBef>
            <a:spcAft>
              <a:spcPct val="15000"/>
            </a:spcAft>
            <a:buChar char="••"/>
          </a:pPr>
          <a:r>
            <a:rPr lang="es-CO" sz="1400" kern="1200" dirty="0" smtClean="0"/>
            <a:t>Perfeccionamiento de los entrenadores con capacitaciones internacionales.</a:t>
          </a:r>
          <a:endParaRPr lang="es-CO" sz="1400" kern="1200" dirty="0"/>
        </a:p>
        <a:p>
          <a:pPr marL="228600" lvl="2" indent="-114300" algn="l" defTabSz="622300">
            <a:lnSpc>
              <a:spcPct val="90000"/>
            </a:lnSpc>
            <a:spcBef>
              <a:spcPct val="0"/>
            </a:spcBef>
            <a:spcAft>
              <a:spcPct val="15000"/>
            </a:spcAft>
            <a:buChar char="••"/>
          </a:pPr>
          <a:r>
            <a:rPr lang="es-CO" sz="1400" kern="1200" dirty="0" smtClean="0"/>
            <a:t>Construcción de material bibliográfico propio.</a:t>
          </a:r>
          <a:endParaRPr lang="es-CO" sz="1400" kern="1200" dirty="0"/>
        </a:p>
        <a:p>
          <a:pPr marL="228600" lvl="2" indent="-114300" algn="l" defTabSz="622300">
            <a:lnSpc>
              <a:spcPct val="90000"/>
            </a:lnSpc>
            <a:spcBef>
              <a:spcPct val="0"/>
            </a:spcBef>
            <a:spcAft>
              <a:spcPct val="15000"/>
            </a:spcAft>
            <a:buChar char="••"/>
          </a:pPr>
          <a:r>
            <a:rPr lang="es-CO" sz="1400" kern="1200" dirty="0" smtClean="0"/>
            <a:t>Concesión de un espacio propio, Cancha de Rugby.</a:t>
          </a:r>
          <a:endParaRPr lang="es-CO" sz="1400" kern="1200" dirty="0"/>
        </a:p>
        <a:p>
          <a:pPr marL="228600" lvl="2" indent="-114300" algn="l" defTabSz="622300">
            <a:lnSpc>
              <a:spcPct val="90000"/>
            </a:lnSpc>
            <a:spcBef>
              <a:spcPct val="0"/>
            </a:spcBef>
            <a:spcAft>
              <a:spcPct val="15000"/>
            </a:spcAft>
            <a:buChar char="••"/>
          </a:pPr>
          <a:endParaRPr lang="es-CO" sz="1400" kern="1200" dirty="0"/>
        </a:p>
      </dsp:txBody>
      <dsp:txXfrm rot="-5400000">
        <a:off x="1733184" y="117958"/>
        <a:ext cx="6475575" cy="2064385"/>
      </dsp:txXfrm>
    </dsp:sp>
    <dsp:sp modelId="{92BB31BE-5708-4C5F-9EE0-2E6AF7B717B5}">
      <dsp:nvSpPr>
        <dsp:cNvPr id="0" name=""/>
        <dsp:cNvSpPr/>
      </dsp:nvSpPr>
      <dsp:spPr>
        <a:xfrm rot="5400000">
          <a:off x="-371396" y="2929699"/>
          <a:ext cx="2475978" cy="1733184"/>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CO" sz="2700" kern="1200" dirty="0" smtClean="0"/>
            <a:t>2014</a:t>
          </a:r>
          <a:endParaRPr lang="es-CO" sz="2700" kern="1200" dirty="0"/>
        </a:p>
      </dsp:txBody>
      <dsp:txXfrm rot="-5400000">
        <a:off x="1" y="3424894"/>
        <a:ext cx="1733184" cy="742794"/>
      </dsp:txXfrm>
    </dsp:sp>
    <dsp:sp modelId="{23913746-47DE-41F0-B54C-91206801356C}">
      <dsp:nvSpPr>
        <dsp:cNvPr id="0" name=""/>
        <dsp:cNvSpPr/>
      </dsp:nvSpPr>
      <dsp:spPr>
        <a:xfrm rot="5400000">
          <a:off x="4222118" y="69369"/>
          <a:ext cx="1609385" cy="65872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CO" sz="1400" kern="1200" dirty="0" smtClean="0"/>
            <a:t>Evaluación, nuevas metas a programar..</a:t>
          </a:r>
          <a:endParaRPr lang="es-CO" sz="1400" kern="1200" dirty="0"/>
        </a:p>
      </dsp:txBody>
      <dsp:txXfrm rot="-5400000">
        <a:off x="1733184" y="2636867"/>
        <a:ext cx="6508689" cy="14522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F5EFD-6F1E-4B4C-86F5-6FC858295039}" type="datetimeFigureOut">
              <a:rPr lang="es-ES" smtClean="0"/>
              <a:pPr/>
              <a:t>07/11/2012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70F08-5AC1-4FB9-B5D4-B4C9C9F9C24A}" type="slidenum">
              <a:rPr lang="es-ES" smtClean="0"/>
              <a:pPr/>
              <a:t>‹Nº›</a:t>
            </a:fld>
            <a:endParaRPr lang="es-ES"/>
          </a:p>
        </p:txBody>
      </p:sp>
    </p:spTree>
    <p:extLst>
      <p:ext uri="{BB962C8B-B14F-4D97-AF65-F5344CB8AC3E}">
        <p14:creationId xmlns:p14="http://schemas.microsoft.com/office/powerpoint/2010/main" val="46080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8870F08-5AC1-4FB9-B5D4-B4C9C9F9C24A}" type="slidenum">
              <a:rPr lang="es-ES" smtClean="0"/>
              <a:pPr/>
              <a:t>7</a:t>
            </a:fld>
            <a:endParaRPr lang="es-ES"/>
          </a:p>
        </p:txBody>
      </p:sp>
    </p:spTree>
    <p:extLst>
      <p:ext uri="{BB962C8B-B14F-4D97-AF65-F5344CB8AC3E}">
        <p14:creationId xmlns:p14="http://schemas.microsoft.com/office/powerpoint/2010/main" val="275720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8870F08-5AC1-4FB9-B5D4-B4C9C9F9C24A}" type="slidenum">
              <a:rPr lang="es-ES" smtClean="0"/>
              <a:pPr/>
              <a:t>8</a:t>
            </a:fld>
            <a:endParaRPr lang="es-ES"/>
          </a:p>
        </p:txBody>
      </p:sp>
    </p:spTree>
    <p:extLst>
      <p:ext uri="{BB962C8B-B14F-4D97-AF65-F5344CB8AC3E}">
        <p14:creationId xmlns:p14="http://schemas.microsoft.com/office/powerpoint/2010/main" val="275720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8870F08-5AC1-4FB9-B5D4-B4C9C9F9C24A}" type="slidenum">
              <a:rPr lang="es-ES" smtClean="0"/>
              <a:pPr/>
              <a:t>9</a:t>
            </a:fld>
            <a:endParaRPr lang="es-ES"/>
          </a:p>
        </p:txBody>
      </p:sp>
    </p:spTree>
    <p:extLst>
      <p:ext uri="{BB962C8B-B14F-4D97-AF65-F5344CB8AC3E}">
        <p14:creationId xmlns:p14="http://schemas.microsoft.com/office/powerpoint/2010/main" val="275720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8870F08-5AC1-4FB9-B5D4-B4C9C9F9C24A}" type="slidenum">
              <a:rPr lang="es-ES" smtClean="0"/>
              <a:pPr/>
              <a:t>10</a:t>
            </a:fld>
            <a:endParaRPr lang="es-ES"/>
          </a:p>
        </p:txBody>
      </p:sp>
    </p:spTree>
    <p:extLst>
      <p:ext uri="{BB962C8B-B14F-4D97-AF65-F5344CB8AC3E}">
        <p14:creationId xmlns:p14="http://schemas.microsoft.com/office/powerpoint/2010/main" val="275720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A8D21344-9DFF-4B3D-B7ED-4782031D4B1A}" type="datetimeFigureOut">
              <a:rPr lang="es-CO" smtClean="0"/>
              <a:pPr/>
              <a:t>07/11/2012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BEDA273-3068-45F3-924D-D2ACE8205E50}"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8D21344-9DFF-4B3D-B7ED-4782031D4B1A}" type="datetimeFigureOut">
              <a:rPr lang="es-CO" smtClean="0"/>
              <a:pPr/>
              <a:t>07/11/2012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BEDA273-3068-45F3-924D-D2ACE8205E50}"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8D21344-9DFF-4B3D-B7ED-4782031D4B1A}" type="datetimeFigureOut">
              <a:rPr lang="es-CO" smtClean="0"/>
              <a:pPr/>
              <a:t>07/11/2012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BEDA273-3068-45F3-924D-D2ACE8205E50}"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8D21344-9DFF-4B3D-B7ED-4782031D4B1A}" type="datetimeFigureOut">
              <a:rPr lang="es-CO" smtClean="0"/>
              <a:pPr/>
              <a:t>07/11/2012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BEDA273-3068-45F3-924D-D2ACE8205E50}"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D21344-9DFF-4B3D-B7ED-4782031D4B1A}" type="datetimeFigureOut">
              <a:rPr lang="es-CO" smtClean="0"/>
              <a:pPr/>
              <a:t>07/11/2012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BEDA273-3068-45F3-924D-D2ACE8205E50}"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A8D21344-9DFF-4B3D-B7ED-4782031D4B1A}" type="datetimeFigureOut">
              <a:rPr lang="es-CO" smtClean="0"/>
              <a:pPr/>
              <a:t>07/11/2012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BEDA273-3068-45F3-924D-D2ACE8205E50}"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A8D21344-9DFF-4B3D-B7ED-4782031D4B1A}" type="datetimeFigureOut">
              <a:rPr lang="es-CO" smtClean="0"/>
              <a:pPr/>
              <a:t>07/11/2012</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BEDA273-3068-45F3-924D-D2ACE8205E50}"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8D21344-9DFF-4B3D-B7ED-4782031D4B1A}" type="datetimeFigureOut">
              <a:rPr lang="es-CO" smtClean="0"/>
              <a:pPr/>
              <a:t>07/11/2012</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BEDA273-3068-45F3-924D-D2ACE8205E50}"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D21344-9DFF-4B3D-B7ED-4782031D4B1A}" type="datetimeFigureOut">
              <a:rPr lang="es-CO" smtClean="0"/>
              <a:pPr/>
              <a:t>07/11/2012</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BEDA273-3068-45F3-924D-D2ACE8205E50}"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D21344-9DFF-4B3D-B7ED-4782031D4B1A}" type="datetimeFigureOut">
              <a:rPr lang="es-CO" smtClean="0"/>
              <a:pPr/>
              <a:t>07/11/2012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BEDA273-3068-45F3-924D-D2ACE8205E50}"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D21344-9DFF-4B3D-B7ED-4782031D4B1A}" type="datetimeFigureOut">
              <a:rPr lang="es-CO" smtClean="0"/>
              <a:pPr/>
              <a:t>07/11/2012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BEDA273-3068-45F3-924D-D2ACE8205E50}"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21344-9DFF-4B3D-B7ED-4782031D4B1A}" type="datetimeFigureOut">
              <a:rPr lang="es-CO" smtClean="0"/>
              <a:pPr/>
              <a:t>07/11/2012</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DA273-3068-45F3-924D-D2ACE8205E50}"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rugbydidactico.rugbytime.com/2012/02/04/los-valores-del-rugby/" TargetMode="External"/><Relationship Id="rId4" Type="http://schemas.openxmlformats.org/officeDocument/2006/relationships/hyperlink" Target="http://www.unirugby.net/categorie-11106857.html"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dev.irbgetintorugby.com/index.php"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¿Qué es el Rugby?</a:t>
            </a:r>
            <a:endParaRPr lang="es-CO" dirty="0"/>
          </a:p>
        </p:txBody>
      </p:sp>
      <p:sp>
        <p:nvSpPr>
          <p:cNvPr id="3" name="2 Marcador de contenido"/>
          <p:cNvSpPr>
            <a:spLocks noGrp="1"/>
          </p:cNvSpPr>
          <p:nvPr>
            <p:ph idx="1"/>
          </p:nvPr>
        </p:nvSpPr>
        <p:spPr/>
        <p:txBody>
          <a:bodyPr/>
          <a:lstStyle/>
          <a:p>
            <a:r>
              <a:rPr lang="es-CO" dirty="0" smtClean="0"/>
              <a:t>   </a:t>
            </a:r>
            <a:endParaRPr 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CO" dirty="0" smtClean="0"/>
              <a:t>Principios del proyecto</a:t>
            </a:r>
            <a:endParaRPr lang="es-CO" dirty="0"/>
          </a:p>
        </p:txBody>
      </p:sp>
      <p:sp>
        <p:nvSpPr>
          <p:cNvPr id="3" name="2 Marcador de contenido"/>
          <p:cNvSpPr>
            <a:spLocks noGrp="1"/>
          </p:cNvSpPr>
          <p:nvPr>
            <p:ph idx="1"/>
          </p:nvPr>
        </p:nvSpPr>
        <p:spPr/>
        <p:txBody>
          <a:bodyPr>
            <a:normAutofit/>
          </a:bodyPr>
          <a:lstStyle/>
          <a:p>
            <a:r>
              <a:rPr lang="es-CO" dirty="0" smtClean="0"/>
              <a:t>Estamos muy orgullosos y tenemos mucho sentido de pertenencia por nuestro deporte y sus valores y tratamos de transmitir estos sentimientos a los nuevos practicantes.</a:t>
            </a:r>
          </a:p>
          <a:p>
            <a:r>
              <a:rPr lang="es-ES" dirty="0">
                <a:hlinkClick r:id="rId4"/>
              </a:rPr>
              <a:t>http://</a:t>
            </a:r>
            <a:r>
              <a:rPr lang="es-ES" dirty="0" smtClean="0">
                <a:hlinkClick r:id="rId4"/>
              </a:rPr>
              <a:t>www.unirugby.net/categorie-11106857.html</a:t>
            </a:r>
            <a:endParaRPr lang="es-ES" dirty="0" smtClean="0"/>
          </a:p>
          <a:p>
            <a:r>
              <a:rPr lang="es-ES" dirty="0">
                <a:hlinkClick r:id="rId5"/>
              </a:rPr>
              <a:t>http://rugbydidactico.rugbytime.com/2012/02/04/los-valores-del-rugby/</a:t>
            </a:r>
            <a:endParaRPr lang="es-CO" dirty="0"/>
          </a:p>
        </p:txBody>
      </p:sp>
    </p:spTree>
    <p:extLst>
      <p:ext uri="{BB962C8B-B14F-4D97-AF65-F5344CB8AC3E}">
        <p14:creationId xmlns:p14="http://schemas.microsoft.com/office/powerpoint/2010/main" val="3502713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contenido"/>
          <p:cNvSpPr>
            <a:spLocks noGrp="1"/>
          </p:cNvSpPr>
          <p:nvPr>
            <p:ph idx="1"/>
          </p:nvPr>
        </p:nvSpPr>
        <p:spPr/>
        <p:txBody>
          <a:bodyPr/>
          <a:lstStyle/>
          <a:p>
            <a:endParaRPr lang="es-CO" dirty="0"/>
          </a:p>
        </p:txBody>
      </p:sp>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6" name="5 Diagrama"/>
          <p:cNvGraphicFramePr/>
          <p:nvPr/>
        </p:nvGraphicFramePr>
        <p:xfrm>
          <a:off x="323528" y="404664"/>
          <a:ext cx="849694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contenido"/>
          <p:cNvSpPr>
            <a:spLocks noGrp="1"/>
          </p:cNvSpPr>
          <p:nvPr>
            <p:ph idx="1"/>
          </p:nvPr>
        </p:nvSpPr>
        <p:spPr/>
        <p:txBody>
          <a:bodyPr/>
          <a:lstStyle/>
          <a:p>
            <a:endParaRPr lang="es-CO" dirty="0"/>
          </a:p>
        </p:txBody>
      </p:sp>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9" name="8 Diagrama"/>
          <p:cNvGraphicFramePr/>
          <p:nvPr/>
        </p:nvGraphicFramePr>
        <p:xfrm>
          <a:off x="323528" y="548680"/>
          <a:ext cx="832043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CO" dirty="0" smtClean="0"/>
              <a:t>Logros obtenidos en 10 años de trabajo</a:t>
            </a:r>
            <a:endParaRPr lang="es-CO" dirty="0"/>
          </a:p>
        </p:txBody>
      </p:sp>
      <p:sp>
        <p:nvSpPr>
          <p:cNvPr id="3" name="2 Marcador de contenido"/>
          <p:cNvSpPr>
            <a:spLocks noGrp="1"/>
          </p:cNvSpPr>
          <p:nvPr>
            <p:ph idx="1"/>
          </p:nvPr>
        </p:nvSpPr>
        <p:spPr/>
        <p:txBody>
          <a:bodyPr>
            <a:normAutofit/>
          </a:bodyPr>
          <a:lstStyle/>
          <a:p>
            <a:r>
              <a:rPr lang="es-CO" dirty="0" smtClean="0"/>
              <a:t>Indicadores:</a:t>
            </a:r>
          </a:p>
          <a:p>
            <a:pPr lvl="1"/>
            <a:r>
              <a:rPr lang="es-CO" dirty="0" smtClean="0"/>
              <a:t>Cantidad de jugadores.</a:t>
            </a:r>
          </a:p>
          <a:p>
            <a:pPr lvl="1"/>
            <a:r>
              <a:rPr lang="es-CO" dirty="0"/>
              <a:t> </a:t>
            </a:r>
            <a:r>
              <a:rPr lang="es-CO" dirty="0" smtClean="0"/>
              <a:t>Estratificación social de jugadores.</a:t>
            </a:r>
          </a:p>
          <a:p>
            <a:pPr lvl="1"/>
            <a:r>
              <a:rPr lang="es-CO" dirty="0" smtClean="0"/>
              <a:t> Apoyo del estado.</a:t>
            </a:r>
          </a:p>
          <a:p>
            <a:pPr lvl="1"/>
            <a:r>
              <a:rPr lang="es-CO" dirty="0"/>
              <a:t> </a:t>
            </a:r>
            <a:r>
              <a:rPr lang="es-CO" dirty="0" smtClean="0"/>
              <a:t>Cantidad de Competencias.</a:t>
            </a:r>
          </a:p>
          <a:p>
            <a:pPr lvl="1"/>
            <a:r>
              <a:rPr lang="es-CO" dirty="0"/>
              <a:t> </a:t>
            </a:r>
            <a:r>
              <a:rPr lang="es-CO" dirty="0" smtClean="0"/>
              <a:t>Detección de Talentos.</a:t>
            </a:r>
          </a:p>
          <a:p>
            <a:pPr lvl="1"/>
            <a:r>
              <a:rPr lang="es-CO" dirty="0" smtClean="0"/>
              <a:t> Resultados Deportivos.</a:t>
            </a:r>
          </a:p>
          <a:p>
            <a:pPr lvl="1"/>
            <a:r>
              <a:rPr lang="es-CO" dirty="0"/>
              <a:t> </a:t>
            </a:r>
            <a:r>
              <a:rPr lang="es-CO" dirty="0" smtClean="0"/>
              <a:t>Resultados Sociales.</a:t>
            </a:r>
            <a:endParaRPr lang="es-C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Indicadores</a:t>
            </a:r>
            <a:endParaRPr lang="es-CO" dirty="0"/>
          </a:p>
        </p:txBody>
      </p:sp>
      <p:sp>
        <p:nvSpPr>
          <p:cNvPr id="3" name="2 Marcador de contenido"/>
          <p:cNvSpPr>
            <a:spLocks noGrp="1"/>
          </p:cNvSpPr>
          <p:nvPr>
            <p:ph idx="1"/>
          </p:nvPr>
        </p:nvSpPr>
        <p:spPr/>
        <p:txBody>
          <a:bodyPr/>
          <a:lstStyle/>
          <a:p>
            <a:r>
              <a:rPr lang="es-CO" dirty="0" smtClean="0"/>
              <a:t>Cifras Importantes:</a:t>
            </a:r>
          </a:p>
          <a:p>
            <a:pPr lvl="1"/>
            <a:r>
              <a:rPr lang="es-CO" dirty="0"/>
              <a:t> </a:t>
            </a:r>
            <a:r>
              <a:rPr lang="es-CO" dirty="0" smtClean="0"/>
              <a:t>Mas de 350 demostraciones realizadas.</a:t>
            </a:r>
          </a:p>
          <a:p>
            <a:pPr lvl="1"/>
            <a:r>
              <a:rPr lang="es-CO" dirty="0" smtClean="0"/>
              <a:t>Mas de 200 mil jóvenes observaron demostraciones en mas de 180 instituciones educativas.</a:t>
            </a:r>
          </a:p>
          <a:p>
            <a:pPr lvl="1"/>
            <a:r>
              <a:rPr lang="es-CO" dirty="0"/>
              <a:t> </a:t>
            </a:r>
            <a:r>
              <a:rPr lang="es-CO" dirty="0" smtClean="0"/>
              <a:t>220 entrenadores capacitados en nuestro sistema de capacitación.</a:t>
            </a:r>
          </a:p>
          <a:p>
            <a:pPr lvl="1"/>
            <a:r>
              <a:rPr lang="es-CO" dirty="0" smtClean="0"/>
              <a:t>50 referees en capacitados.</a:t>
            </a:r>
          </a:p>
          <a:p>
            <a:pPr lvl="1"/>
            <a:endParaRPr lang="es-C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Indicadores</a:t>
            </a:r>
            <a:endParaRPr lang="es-CO" dirty="0"/>
          </a:p>
        </p:txBody>
      </p:sp>
      <p:sp>
        <p:nvSpPr>
          <p:cNvPr id="3" name="2 Marcador de contenido"/>
          <p:cNvSpPr>
            <a:spLocks noGrp="1"/>
          </p:cNvSpPr>
          <p:nvPr>
            <p:ph idx="1"/>
          </p:nvPr>
        </p:nvSpPr>
        <p:spPr/>
        <p:txBody>
          <a:bodyPr>
            <a:normAutofit/>
          </a:bodyPr>
          <a:lstStyle/>
          <a:p>
            <a:r>
              <a:rPr lang="es-CO" dirty="0" smtClean="0"/>
              <a:t>Cifras Importantes:</a:t>
            </a:r>
          </a:p>
          <a:p>
            <a:pPr lvl="1"/>
            <a:r>
              <a:rPr lang="es-CO" dirty="0"/>
              <a:t> </a:t>
            </a:r>
            <a:r>
              <a:rPr lang="es-CO" dirty="0" smtClean="0"/>
              <a:t>35 personas trabajando de manera directa como entrenadores de Rugby.</a:t>
            </a:r>
          </a:p>
          <a:p>
            <a:pPr lvl="1"/>
            <a:r>
              <a:rPr lang="es-CO" dirty="0" smtClean="0"/>
              <a:t>25 personas trabajando de manera indirecta en competencias, eventos y acciones del programa.</a:t>
            </a:r>
          </a:p>
          <a:p>
            <a:pPr lvl="1"/>
            <a:r>
              <a:rPr lang="es-CO" dirty="0" smtClean="0"/>
              <a:t>Mas de 1200 partidos en categorías infantiles y juveniles, mas de 700 partidos oficiales en categoría mayores.</a:t>
            </a:r>
          </a:p>
          <a:p>
            <a:pPr lvl="1">
              <a:buNone/>
            </a:pPr>
            <a:endParaRPr lang="es-C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Indicadores</a:t>
            </a:r>
            <a:endParaRPr lang="es-CO" dirty="0"/>
          </a:p>
        </p:txBody>
      </p:sp>
      <p:sp>
        <p:nvSpPr>
          <p:cNvPr id="3" name="2 Marcador de contenido"/>
          <p:cNvSpPr>
            <a:spLocks noGrp="1"/>
          </p:cNvSpPr>
          <p:nvPr>
            <p:ph idx="1"/>
          </p:nvPr>
        </p:nvSpPr>
        <p:spPr/>
        <p:txBody>
          <a:bodyPr>
            <a:normAutofit/>
          </a:bodyPr>
          <a:lstStyle/>
          <a:p>
            <a:r>
              <a:rPr lang="es-CO" dirty="0" smtClean="0"/>
              <a:t>Cifras Importantes:</a:t>
            </a:r>
          </a:p>
          <a:p>
            <a:pPr lvl="1"/>
            <a:r>
              <a:rPr lang="es-CO" dirty="0"/>
              <a:t> </a:t>
            </a:r>
            <a:r>
              <a:rPr lang="es-CO" dirty="0" smtClean="0"/>
              <a:t>Mas de 300 entrenadores capacitados en el Seminario Anual, por conferencistas de 4 países.</a:t>
            </a:r>
          </a:p>
          <a:p>
            <a:pPr lvl="1"/>
            <a:r>
              <a:rPr lang="es-CO" dirty="0" smtClean="0"/>
              <a:t>Organización anual desde hace 6 años del Torneo  Centenario, con la participación de mas de 1000 deportistas en infantiles y juveniles.</a:t>
            </a:r>
          </a:p>
          <a:p>
            <a:pPr lvl="1"/>
            <a:r>
              <a:rPr lang="es-CO" dirty="0"/>
              <a:t> </a:t>
            </a:r>
            <a:r>
              <a:rPr lang="es-CO" dirty="0" smtClean="0"/>
              <a:t>2 programas de detección de talentos.</a:t>
            </a:r>
          </a:p>
          <a:p>
            <a:pPr lvl="1"/>
            <a:r>
              <a:rPr lang="es-CO" dirty="0" smtClean="0"/>
              <a:t>Mas de 100 jóvenes en procesos</a:t>
            </a:r>
          </a:p>
          <a:p>
            <a:pPr lvl="1">
              <a:buNone/>
            </a:pPr>
            <a:r>
              <a:rPr lang="es-CO" dirty="0"/>
              <a:t> </a:t>
            </a:r>
            <a:r>
              <a:rPr lang="es-CO" dirty="0" smtClean="0"/>
              <a:t>   Selecciones Antioquia.</a:t>
            </a:r>
          </a:p>
          <a:p>
            <a:pPr lvl="1">
              <a:buNone/>
            </a:pPr>
            <a:endParaRPr lang="es-C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Indicadores</a:t>
            </a:r>
            <a:endParaRPr lang="es-CO" dirty="0"/>
          </a:p>
        </p:txBody>
      </p:sp>
      <p:sp>
        <p:nvSpPr>
          <p:cNvPr id="3" name="2 Marcador de contenido"/>
          <p:cNvSpPr>
            <a:spLocks noGrp="1"/>
          </p:cNvSpPr>
          <p:nvPr>
            <p:ph idx="1"/>
          </p:nvPr>
        </p:nvSpPr>
        <p:spPr/>
        <p:txBody>
          <a:bodyPr>
            <a:normAutofit/>
          </a:bodyPr>
          <a:lstStyle/>
          <a:p>
            <a:r>
              <a:rPr lang="es-CO" dirty="0" smtClean="0"/>
              <a:t>Cifras Importantes:</a:t>
            </a:r>
          </a:p>
          <a:p>
            <a:pPr lvl="1"/>
            <a:r>
              <a:rPr lang="es-CO" dirty="0"/>
              <a:t> </a:t>
            </a:r>
            <a:r>
              <a:rPr lang="es-CO" dirty="0" smtClean="0"/>
              <a:t>Giras realizadas a Argentina, Venezuela y Uruguay.</a:t>
            </a:r>
          </a:p>
          <a:p>
            <a:pPr lvl="1"/>
            <a:r>
              <a:rPr lang="es-CO" dirty="0"/>
              <a:t> </a:t>
            </a:r>
            <a:r>
              <a:rPr lang="es-CO" dirty="0" smtClean="0"/>
              <a:t>Intercambio de deportistas y entrenadores en Argentina y Uruguay.</a:t>
            </a:r>
          </a:p>
          <a:p>
            <a:pPr lvl="1"/>
            <a:r>
              <a:rPr lang="es-CO" dirty="0"/>
              <a:t> </a:t>
            </a:r>
            <a:r>
              <a:rPr lang="es-CO" dirty="0" smtClean="0"/>
              <a:t>5 años sin perder un solo partido en Colombia en categorías juveniles.</a:t>
            </a:r>
          </a:p>
          <a:p>
            <a:pPr lvl="1"/>
            <a:r>
              <a:rPr lang="es-CO" dirty="0" smtClean="0"/>
              <a:t>Aumento de mas de 3000 </a:t>
            </a:r>
          </a:p>
          <a:p>
            <a:pPr lvl="1">
              <a:buNone/>
            </a:pPr>
            <a:r>
              <a:rPr lang="es-CO" dirty="0"/>
              <a:t> </a:t>
            </a:r>
            <a:r>
              <a:rPr lang="es-CO" dirty="0" smtClean="0"/>
              <a:t>   jugadores en 10 años.</a:t>
            </a:r>
          </a:p>
          <a:p>
            <a:pPr lvl="1">
              <a:buNone/>
            </a:pPr>
            <a:endParaRPr lang="es-C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Indicadores</a:t>
            </a:r>
            <a:endParaRPr lang="es-CO" dirty="0"/>
          </a:p>
        </p:txBody>
      </p:sp>
      <p:sp>
        <p:nvSpPr>
          <p:cNvPr id="3" name="2 Marcador de contenido"/>
          <p:cNvSpPr>
            <a:spLocks noGrp="1"/>
          </p:cNvSpPr>
          <p:nvPr>
            <p:ph idx="1"/>
          </p:nvPr>
        </p:nvSpPr>
        <p:spPr/>
        <p:txBody>
          <a:bodyPr>
            <a:normAutofit/>
          </a:bodyPr>
          <a:lstStyle/>
          <a:p>
            <a:r>
              <a:rPr lang="es-CO" dirty="0" smtClean="0"/>
              <a:t>Reconocimiento a nuestro trabajo, fuimos postulados por Santiago Ramallo gerente de la IRB para Suramérica, como mejor proyecto de desarrollo para el Mundo en los IRB Awards, premios estos los mas importantes del mundo.</a:t>
            </a:r>
          </a:p>
          <a:p>
            <a:pPr lvl="1">
              <a:buNone/>
            </a:pPr>
            <a:endParaRPr lang="es-CO" dirty="0"/>
          </a:p>
        </p:txBody>
      </p:sp>
    </p:spTree>
    <p:extLst>
      <p:ext uri="{BB962C8B-B14F-4D97-AF65-F5344CB8AC3E}">
        <p14:creationId xmlns:p14="http://schemas.microsoft.com/office/powerpoint/2010/main" val="1995696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467544" y="188640"/>
            <a:ext cx="8229600" cy="1143000"/>
          </a:xfrm>
        </p:spPr>
        <p:txBody>
          <a:bodyPr>
            <a:normAutofit fontScale="90000"/>
          </a:bodyPr>
          <a:lstStyle/>
          <a:p>
            <a:r>
              <a:rPr lang="es-CO" dirty="0" smtClean="0"/>
              <a:t>Progresión de crecimiento de jugadores</a:t>
            </a:r>
            <a:endParaRPr lang="es-CO" dirty="0"/>
          </a:p>
        </p:txBody>
      </p:sp>
      <p:graphicFrame>
        <p:nvGraphicFramePr>
          <p:cNvPr id="7" name="Object 5"/>
          <p:cNvGraphicFramePr>
            <a:graphicFrameLocks noGrp="1"/>
          </p:cNvGraphicFramePr>
          <p:nvPr>
            <p:ph idx="1"/>
          </p:nvPr>
        </p:nvGraphicFramePr>
        <p:xfrm>
          <a:off x="661381" y="1651000"/>
          <a:ext cx="7821238" cy="44243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467544" y="1988840"/>
            <a:ext cx="7772400" cy="1470025"/>
          </a:xfrm>
        </p:spPr>
        <p:txBody>
          <a:bodyPr>
            <a:noAutofit/>
          </a:bodyPr>
          <a:lstStyle/>
          <a:p>
            <a:r>
              <a:rPr lang="es-CO" sz="7200" dirty="0" smtClean="0"/>
              <a:t>RUCA</a:t>
            </a:r>
            <a:r>
              <a:rPr lang="es-CO" sz="6600" dirty="0" smtClean="0"/>
              <a:t/>
            </a:r>
            <a:br>
              <a:rPr lang="es-CO" sz="6600" dirty="0" smtClean="0"/>
            </a:br>
            <a:r>
              <a:rPr lang="es-CO" sz="6600" dirty="0" smtClean="0"/>
              <a:t>Paisitas jugando Rugby</a:t>
            </a:r>
            <a:r>
              <a:rPr lang="es-CO" sz="9600" dirty="0" smtClean="0"/>
              <a:t/>
            </a:r>
            <a:br>
              <a:rPr lang="es-CO" sz="9600" dirty="0" smtClean="0"/>
            </a:br>
            <a:endParaRPr lang="es-CO" sz="9600" dirty="0"/>
          </a:p>
        </p:txBody>
      </p:sp>
      <p:sp>
        <p:nvSpPr>
          <p:cNvPr id="3" name="2 Subtítulo"/>
          <p:cNvSpPr>
            <a:spLocks noGrp="1"/>
          </p:cNvSpPr>
          <p:nvPr>
            <p:ph type="subTitle" idx="1"/>
          </p:nvPr>
        </p:nvSpPr>
        <p:spPr>
          <a:xfrm>
            <a:off x="251520" y="4221088"/>
            <a:ext cx="6400800" cy="1752600"/>
          </a:xfrm>
        </p:spPr>
        <p:txBody>
          <a:bodyPr/>
          <a:lstStyle/>
          <a:p>
            <a:pPr algn="l"/>
            <a:r>
              <a:rPr lang="es-CO" b="1" dirty="0" smtClean="0">
                <a:solidFill>
                  <a:schemeClr val="tx1"/>
                </a:solidFill>
              </a:rPr>
              <a:t>10 años formando a través </a:t>
            </a:r>
          </a:p>
          <a:p>
            <a:pPr algn="l"/>
            <a:r>
              <a:rPr lang="es-CO" b="1" dirty="0" smtClean="0">
                <a:solidFill>
                  <a:schemeClr val="tx1"/>
                </a:solidFill>
              </a:rPr>
              <a:t>del rugby</a:t>
            </a:r>
            <a:endParaRPr lang="es-CO"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1 Título"/>
          <p:cNvSpPr>
            <a:spLocks noGrp="1"/>
          </p:cNvSpPr>
          <p:nvPr>
            <p:ph type="title"/>
          </p:nvPr>
        </p:nvSpPr>
        <p:spPr>
          <a:xfrm>
            <a:off x="457489" y="581306"/>
            <a:ext cx="8229023" cy="1143000"/>
          </a:xfrm>
        </p:spPr>
        <p:txBody>
          <a:bodyPr/>
          <a:lstStyle/>
          <a:p>
            <a:r>
              <a:rPr lang="es-CO" sz="3200"/>
              <a:t>  Jugadores en Colombia</a:t>
            </a:r>
          </a:p>
        </p:txBody>
      </p:sp>
      <p:sp>
        <p:nvSpPr>
          <p:cNvPr id="7" name="1 Título"/>
          <p:cNvSpPr txBox="1">
            <a:spLocks/>
          </p:cNvSpPr>
          <p:nvPr/>
        </p:nvSpPr>
        <p:spPr bwMode="auto">
          <a:xfrm>
            <a:off x="1662545" y="184898"/>
            <a:ext cx="5370080" cy="327772"/>
          </a:xfrm>
          <a:prstGeom prst="rect">
            <a:avLst/>
          </a:prstGeom>
          <a:noFill/>
          <a:ln w="9525">
            <a:noFill/>
            <a:miter lim="800000"/>
            <a:headEnd/>
            <a:tailEnd/>
          </a:ln>
        </p:spPr>
        <p:txBody>
          <a:bodyPr lIns="90453" tIns="45226" rIns="90453" bIns="45226" anchor="ctr"/>
          <a:lstStyle/>
          <a:p>
            <a:pPr algn="ctr" eaLnBrk="0" hangingPunct="0">
              <a:defRPr/>
            </a:pPr>
            <a:r>
              <a:rPr lang="es-CO" sz="3600" b="1" dirty="0">
                <a:solidFill>
                  <a:schemeClr val="bg1"/>
                </a:solidFill>
                <a:latin typeface="+mj-lt"/>
                <a:ea typeface="+mj-ea"/>
                <a:cs typeface="+mj-cs"/>
              </a:rPr>
              <a:t/>
            </a:r>
            <a:br>
              <a:rPr lang="es-CO" sz="3600" b="1" dirty="0">
                <a:solidFill>
                  <a:schemeClr val="bg1"/>
                </a:solidFill>
                <a:latin typeface="+mj-lt"/>
                <a:ea typeface="+mj-ea"/>
                <a:cs typeface="+mj-cs"/>
              </a:rPr>
            </a:br>
            <a:r>
              <a:rPr lang="es-CO" sz="3600" b="1" dirty="0">
                <a:solidFill>
                  <a:schemeClr val="bg1"/>
                </a:solidFill>
                <a:latin typeface="+mj-lt"/>
                <a:ea typeface="+mj-ea"/>
                <a:cs typeface="+mj-cs"/>
              </a:rPr>
              <a:t>Algunas Estadísticas</a:t>
            </a:r>
            <a:br>
              <a:rPr lang="es-CO" sz="3600" b="1" dirty="0">
                <a:solidFill>
                  <a:schemeClr val="bg1"/>
                </a:solidFill>
                <a:latin typeface="+mj-lt"/>
                <a:ea typeface="+mj-ea"/>
                <a:cs typeface="+mj-cs"/>
              </a:rPr>
            </a:br>
            <a:r>
              <a:rPr lang="es-CO" sz="3600" b="1" dirty="0">
                <a:solidFill>
                  <a:schemeClr val="bg1"/>
                </a:solidFill>
                <a:latin typeface="+mj-lt"/>
                <a:ea typeface="+mj-ea"/>
                <a:cs typeface="+mj-cs"/>
              </a:rPr>
              <a:t>  </a:t>
            </a: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98623912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607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1 Título"/>
          <p:cNvSpPr>
            <a:spLocks noGrp="1"/>
          </p:cNvSpPr>
          <p:nvPr>
            <p:ph type="title"/>
          </p:nvPr>
        </p:nvSpPr>
        <p:spPr>
          <a:xfrm>
            <a:off x="457489" y="754997"/>
            <a:ext cx="8229023" cy="844643"/>
          </a:xfrm>
        </p:spPr>
        <p:txBody>
          <a:bodyPr/>
          <a:lstStyle/>
          <a:p>
            <a:r>
              <a:rPr lang="es-CO" sz="3200"/>
              <a:t>Jugadores Antioquia</a:t>
            </a:r>
          </a:p>
        </p:txBody>
      </p:sp>
      <p:graphicFrame>
        <p:nvGraphicFramePr>
          <p:cNvPr id="7" name="Object 4"/>
          <p:cNvGraphicFramePr>
            <a:graphicFrameLocks noGrp="1" noChangeAspect="1"/>
          </p:cNvGraphicFramePr>
          <p:nvPr>
            <p:ph idx="1"/>
          </p:nvPr>
        </p:nvGraphicFramePr>
        <p:xfrm>
          <a:off x="-849808" y="1895624"/>
          <a:ext cx="8219786" cy="4515224"/>
        </p:xfrm>
        <a:graphic>
          <a:graphicData uri="http://schemas.openxmlformats.org/drawingml/2006/chart">
            <c:chart xmlns:c="http://schemas.openxmlformats.org/drawingml/2006/chart" xmlns:r="http://schemas.openxmlformats.org/officeDocument/2006/relationships" r:id="rId3"/>
          </a:graphicData>
        </a:graphic>
      </p:graphicFrame>
      <p:sp>
        <p:nvSpPr>
          <p:cNvPr id="6" name="1 Título"/>
          <p:cNvSpPr txBox="1">
            <a:spLocks/>
          </p:cNvSpPr>
          <p:nvPr/>
        </p:nvSpPr>
        <p:spPr bwMode="auto">
          <a:xfrm>
            <a:off x="1662545" y="184898"/>
            <a:ext cx="5370080" cy="327772"/>
          </a:xfrm>
          <a:prstGeom prst="rect">
            <a:avLst/>
          </a:prstGeom>
          <a:noFill/>
          <a:ln w="9525">
            <a:noFill/>
            <a:miter lim="800000"/>
            <a:headEnd/>
            <a:tailEnd/>
          </a:ln>
        </p:spPr>
        <p:txBody>
          <a:bodyPr lIns="90453" tIns="45226" rIns="90453" bIns="45226" anchor="ctr"/>
          <a:lstStyle/>
          <a:p>
            <a:pPr algn="ctr" eaLnBrk="0" hangingPunct="0">
              <a:defRPr/>
            </a:pPr>
            <a:r>
              <a:rPr lang="es-CO" sz="3600" b="1" dirty="0">
                <a:solidFill>
                  <a:schemeClr val="bg1"/>
                </a:solidFill>
                <a:latin typeface="+mj-lt"/>
                <a:ea typeface="+mj-ea"/>
                <a:cs typeface="+mj-cs"/>
              </a:rPr>
              <a:t/>
            </a:r>
            <a:br>
              <a:rPr lang="es-CO" sz="3600" b="1" dirty="0">
                <a:solidFill>
                  <a:schemeClr val="bg1"/>
                </a:solidFill>
                <a:latin typeface="+mj-lt"/>
                <a:ea typeface="+mj-ea"/>
                <a:cs typeface="+mj-cs"/>
              </a:rPr>
            </a:br>
            <a:r>
              <a:rPr lang="es-CO" sz="3600" b="1" dirty="0">
                <a:solidFill>
                  <a:schemeClr val="bg1"/>
                </a:solidFill>
                <a:latin typeface="+mj-lt"/>
                <a:ea typeface="+mj-ea"/>
                <a:cs typeface="+mj-cs"/>
              </a:rPr>
              <a:t>Algunas Estadísticas</a:t>
            </a:r>
            <a:br>
              <a:rPr lang="es-CO" sz="3600" b="1" dirty="0">
                <a:solidFill>
                  <a:schemeClr val="bg1"/>
                </a:solidFill>
                <a:latin typeface="+mj-lt"/>
                <a:ea typeface="+mj-ea"/>
                <a:cs typeface="+mj-cs"/>
              </a:rPr>
            </a:br>
            <a:r>
              <a:rPr lang="es-CO" sz="3600" b="1" dirty="0">
                <a:solidFill>
                  <a:schemeClr val="bg1"/>
                </a:solidFill>
                <a:latin typeface="+mj-lt"/>
                <a:ea typeface="+mj-ea"/>
                <a:cs typeface="+mj-cs"/>
              </a:rPr>
              <a:t>  </a:t>
            </a:r>
          </a:p>
        </p:txBody>
      </p:sp>
    </p:spTree>
    <p:extLst>
      <p:ext uri="{BB962C8B-B14F-4D97-AF65-F5344CB8AC3E}">
        <p14:creationId xmlns:p14="http://schemas.microsoft.com/office/powerpoint/2010/main" val="130562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Estatificación Social</a:t>
            </a:r>
            <a:endParaRPr lang="es-CO" dirty="0"/>
          </a:p>
        </p:txBody>
      </p:sp>
      <p:graphicFrame>
        <p:nvGraphicFramePr>
          <p:cNvPr id="6" name="5 Marcador de contenido"/>
          <p:cNvGraphicFramePr>
            <a:graphicFrameLocks noGrp="1"/>
          </p:cNvGraphicFramePr>
          <p:nvPr>
            <p:ph idx="1"/>
          </p:nvPr>
        </p:nvGraphicFramePr>
        <p:xfrm>
          <a:off x="0" y="126876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4966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Apoyo estatal entre 2004 y 2011</a:t>
            </a:r>
            <a:endParaRPr lang="es-CO" dirty="0"/>
          </a:p>
        </p:txBody>
      </p:sp>
      <p:sp>
        <p:nvSpPr>
          <p:cNvPr id="3" name="2 Marcador de contenido"/>
          <p:cNvSpPr>
            <a:spLocks noGrp="1"/>
          </p:cNvSpPr>
          <p:nvPr>
            <p:ph idx="1"/>
          </p:nvPr>
        </p:nvSpPr>
        <p:spPr/>
        <p:txBody>
          <a:bodyPr/>
          <a:lstStyle/>
          <a:p>
            <a:r>
              <a:rPr lang="es-CO" dirty="0" smtClean="0"/>
              <a:t>Gracias a el trabajo formativo que puede realizarse a través del Rugby y del éxito en la acogida por parte de jóvenes propensos a ser parte activa de bandas violentas, el estado con sus Institutos de deporte, nos apoyo de una manera enorme de la siguiente manera.</a:t>
            </a:r>
            <a:endParaRPr lang="es-CO" dirty="0"/>
          </a:p>
        </p:txBody>
      </p:sp>
    </p:spTree>
    <p:extLst>
      <p:ext uri="{BB962C8B-B14F-4D97-AF65-F5344CB8AC3E}">
        <p14:creationId xmlns:p14="http://schemas.microsoft.com/office/powerpoint/2010/main" val="1952935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Apoyo de Institutos 2004 a 2011</a:t>
            </a:r>
            <a:endParaRPr lang="es-CO" dirty="0"/>
          </a:p>
        </p:txBody>
      </p:sp>
      <p:sp>
        <p:nvSpPr>
          <p:cNvPr id="3" name="2 Marcador de contenido"/>
          <p:cNvSpPr>
            <a:spLocks noGrp="1"/>
          </p:cNvSpPr>
          <p:nvPr>
            <p:ph idx="1"/>
          </p:nvPr>
        </p:nvSpPr>
        <p:spPr>
          <a:xfrm>
            <a:off x="457200" y="1600200"/>
            <a:ext cx="8435280" cy="4525963"/>
          </a:xfrm>
        </p:spPr>
        <p:txBody>
          <a:bodyPr/>
          <a:lstStyle/>
          <a:p>
            <a:r>
              <a:rPr lang="es-CO" dirty="0" smtClean="0"/>
              <a:t>INDEPORTES Antioquia:</a:t>
            </a:r>
          </a:p>
          <a:p>
            <a:pPr lvl="1"/>
            <a:r>
              <a:rPr lang="es-CO" dirty="0" smtClean="0"/>
              <a:t>Pago entrenadores: 90.000.000 $ (45.000 us $).</a:t>
            </a:r>
          </a:p>
          <a:p>
            <a:pPr lvl="1"/>
            <a:r>
              <a:rPr lang="es-CO" dirty="0" smtClean="0"/>
              <a:t>Apoyo Selecciones: 60.000.000 $ (30.000 us $).</a:t>
            </a:r>
          </a:p>
          <a:p>
            <a:pPr lvl="1"/>
            <a:r>
              <a:rPr lang="es-CO" dirty="0" smtClean="0"/>
              <a:t> Apoyo implementación: 12.000.000 $ (6.000 us $).</a:t>
            </a:r>
          </a:p>
          <a:p>
            <a:pPr lvl="1"/>
            <a:r>
              <a:rPr lang="es-CO" dirty="0" smtClean="0"/>
              <a:t> Apoyo eventos: 40.000.000 ( 20.000 us $).</a:t>
            </a:r>
          </a:p>
          <a:p>
            <a:pPr lvl="1"/>
            <a:endParaRPr lang="es-CO" dirty="0"/>
          </a:p>
        </p:txBody>
      </p:sp>
    </p:spTree>
    <p:extLst>
      <p:ext uri="{BB962C8B-B14F-4D97-AF65-F5344CB8AC3E}">
        <p14:creationId xmlns:p14="http://schemas.microsoft.com/office/powerpoint/2010/main" val="2165666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Apoyo de Institutos 2004 a 2011</a:t>
            </a:r>
            <a:endParaRPr lang="es-CO" dirty="0"/>
          </a:p>
        </p:txBody>
      </p:sp>
      <p:sp>
        <p:nvSpPr>
          <p:cNvPr id="3" name="2 Marcador de contenido"/>
          <p:cNvSpPr>
            <a:spLocks noGrp="1"/>
          </p:cNvSpPr>
          <p:nvPr>
            <p:ph idx="1"/>
          </p:nvPr>
        </p:nvSpPr>
        <p:spPr>
          <a:xfrm>
            <a:off x="457200" y="1600200"/>
            <a:ext cx="8435280" cy="4525963"/>
          </a:xfrm>
        </p:spPr>
        <p:txBody>
          <a:bodyPr/>
          <a:lstStyle/>
          <a:p>
            <a:r>
              <a:rPr lang="es-CO" dirty="0" smtClean="0"/>
              <a:t>INDER Medellín:</a:t>
            </a:r>
          </a:p>
          <a:p>
            <a:pPr lvl="1"/>
            <a:r>
              <a:rPr lang="es-CO" dirty="0" smtClean="0"/>
              <a:t>Pago entrenadores: 605.000.000 (302.500 us).</a:t>
            </a:r>
          </a:p>
          <a:p>
            <a:pPr lvl="1"/>
            <a:r>
              <a:rPr lang="es-CO" dirty="0" smtClean="0"/>
              <a:t>Apoyo implementación: 24.000.000 $ (12.000 us $).</a:t>
            </a:r>
          </a:p>
          <a:p>
            <a:pPr lvl="1"/>
            <a:r>
              <a:rPr lang="es-CO" dirty="0" smtClean="0"/>
              <a:t>Apoyo eventos: 250.000.000 ( 125.000 us $).</a:t>
            </a:r>
          </a:p>
          <a:p>
            <a:pPr lvl="1"/>
            <a:r>
              <a:rPr lang="es-CO" dirty="0" smtClean="0"/>
              <a:t>Estadio de Rugby: 4.000.000.000 (2.000.000 us $).</a:t>
            </a:r>
          </a:p>
          <a:p>
            <a:pPr lvl="1"/>
            <a:r>
              <a:rPr lang="es-CO" dirty="0" smtClean="0"/>
              <a:t>Mantenimiento estadio: 30.000.000 (15.000 us $).</a:t>
            </a:r>
          </a:p>
          <a:p>
            <a:pPr lvl="1"/>
            <a:r>
              <a:rPr lang="es-CO" dirty="0" smtClean="0"/>
              <a:t>Préstamo de espacios – incuantificable.</a:t>
            </a:r>
          </a:p>
          <a:p>
            <a:pPr lvl="1"/>
            <a:endParaRPr lang="es-CO" dirty="0" smtClean="0"/>
          </a:p>
          <a:p>
            <a:pPr lvl="1"/>
            <a:endParaRPr lang="es-CO" dirty="0"/>
          </a:p>
        </p:txBody>
      </p:sp>
    </p:spTree>
    <p:extLst>
      <p:ext uri="{BB962C8B-B14F-4D97-AF65-F5344CB8AC3E}">
        <p14:creationId xmlns:p14="http://schemas.microsoft.com/office/powerpoint/2010/main" val="3835094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5842" name="1 Título"/>
          <p:cNvSpPr>
            <a:spLocks noGrp="1"/>
          </p:cNvSpPr>
          <p:nvPr>
            <p:ph type="title"/>
          </p:nvPr>
        </p:nvSpPr>
        <p:spPr>
          <a:xfrm>
            <a:off x="1583171" y="51828"/>
            <a:ext cx="5475432" cy="600915"/>
          </a:xfrm>
        </p:spPr>
        <p:txBody>
          <a:bodyPr>
            <a:normAutofit fontScale="90000"/>
          </a:bodyPr>
          <a:lstStyle/>
          <a:p>
            <a:r>
              <a:rPr lang="es-CO" sz="2500" b="1">
                <a:solidFill>
                  <a:schemeClr val="bg1"/>
                </a:solidFill>
              </a:rPr>
              <a:t>Logros Socio-deportivos </a:t>
            </a:r>
            <a:br>
              <a:rPr lang="es-CO" sz="2500" b="1">
                <a:solidFill>
                  <a:schemeClr val="bg1"/>
                </a:solidFill>
              </a:rPr>
            </a:br>
            <a:r>
              <a:rPr lang="es-CO" sz="2500" b="1">
                <a:solidFill>
                  <a:schemeClr val="bg1"/>
                </a:solidFill>
              </a:rPr>
              <a:t>de los sujetos de Derecho</a:t>
            </a:r>
            <a:endParaRPr lang="es-ES" sz="2500" b="1">
              <a:solidFill>
                <a:schemeClr val="bg1"/>
              </a:solidFill>
            </a:endParaRPr>
          </a:p>
        </p:txBody>
      </p:sp>
      <p:sp>
        <p:nvSpPr>
          <p:cNvPr id="35843" name="2 Marcador de contenido"/>
          <p:cNvSpPr>
            <a:spLocks noGrp="1"/>
          </p:cNvSpPr>
          <p:nvPr>
            <p:ph idx="1"/>
          </p:nvPr>
        </p:nvSpPr>
        <p:spPr>
          <a:xfrm>
            <a:off x="457489" y="934291"/>
            <a:ext cx="8229023" cy="4527176"/>
          </a:xfrm>
        </p:spPr>
        <p:txBody>
          <a:bodyPr/>
          <a:lstStyle/>
          <a:p>
            <a:pPr algn="just"/>
            <a:r>
              <a:rPr lang="es-CO" smtClean="0"/>
              <a:t>El Rugby llegó a los estratos más vulnerables de la población de la ciudad, logrando en muchos casos alejar a los jóvenes de la violencia que aqueja nuestra comunidad.</a:t>
            </a:r>
          </a:p>
        </p:txBody>
      </p:sp>
      <p:pic>
        <p:nvPicPr>
          <p:cNvPr id="35844" name="Picture 3" descr="C:\Users\Mauro\Pictures\rugby\DSC_0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520" y="3137647"/>
            <a:ext cx="3482398" cy="334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49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6866" name="Rectangle 2"/>
          <p:cNvSpPr>
            <a:spLocks noGrp="1" noChangeArrowheads="1"/>
          </p:cNvSpPr>
          <p:nvPr>
            <p:ph type="title"/>
          </p:nvPr>
        </p:nvSpPr>
        <p:spPr>
          <a:xfrm>
            <a:off x="112569" y="117662"/>
            <a:ext cx="8229023" cy="535081"/>
          </a:xfrm>
        </p:spPr>
        <p:txBody>
          <a:bodyPr>
            <a:normAutofit fontScale="90000"/>
          </a:bodyPr>
          <a:lstStyle/>
          <a:p>
            <a:pPr eaLnBrk="1" hangingPunct="1"/>
            <a:r>
              <a:rPr lang="es-CO" sz="3600" b="1">
                <a:solidFill>
                  <a:schemeClr val="bg1"/>
                </a:solidFill>
              </a:rPr>
              <a:t>Logros Administrativos</a:t>
            </a:r>
            <a:endParaRPr lang="es-ES" sz="3600" b="1">
              <a:solidFill>
                <a:schemeClr val="bg1"/>
              </a:solidFill>
            </a:endParaRPr>
          </a:p>
        </p:txBody>
      </p:sp>
      <p:sp>
        <p:nvSpPr>
          <p:cNvPr id="36867" name="Rectangle 3"/>
          <p:cNvSpPr>
            <a:spLocks noGrp="1" noChangeArrowheads="1"/>
          </p:cNvSpPr>
          <p:nvPr>
            <p:ph type="body" idx="1"/>
          </p:nvPr>
        </p:nvSpPr>
        <p:spPr>
          <a:xfrm>
            <a:off x="158750" y="1051953"/>
            <a:ext cx="8734136" cy="2678206"/>
          </a:xfrm>
        </p:spPr>
        <p:txBody>
          <a:bodyPr/>
          <a:lstStyle/>
          <a:p>
            <a:pPr algn="just" eaLnBrk="1" hangingPunct="1"/>
            <a:r>
              <a:rPr lang="es-CO" sz="2600"/>
              <a:t>Contratación de personal cualificado para la formación y acompañamiento de los sujetos de derecho. </a:t>
            </a:r>
          </a:p>
          <a:p>
            <a:pPr algn="just" eaLnBrk="1" hangingPunct="1"/>
            <a:endParaRPr lang="es-CO" sz="1800"/>
          </a:p>
          <a:p>
            <a:pPr algn="just" eaLnBrk="1" hangingPunct="1"/>
            <a:r>
              <a:rPr lang="es-CO" sz="2600"/>
              <a:t>En la actualidad se cuenta con 10 formadores contratados para 11 Escuelas Populares del Deporte, atendiendo aproximadamente 750 sujetos de derecho.</a:t>
            </a:r>
          </a:p>
        </p:txBody>
      </p:sp>
      <p:pic>
        <p:nvPicPr>
          <p:cNvPr id="36868" name="4 Imagen" descr="http://a7.sphotos.ak.fbcdn.net/hphotos-ak-prn1/25976_1321997464121_1656366691_775791_273666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730159"/>
            <a:ext cx="4603750" cy="269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817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8914" name="2 Marcador de contenido"/>
          <p:cNvSpPr>
            <a:spLocks noGrp="1"/>
          </p:cNvSpPr>
          <p:nvPr>
            <p:ph idx="1"/>
          </p:nvPr>
        </p:nvSpPr>
        <p:spPr>
          <a:xfrm>
            <a:off x="457489" y="704571"/>
            <a:ext cx="8229023" cy="4782110"/>
          </a:xfrm>
        </p:spPr>
        <p:txBody>
          <a:bodyPr>
            <a:normAutofit fontScale="85000" lnSpcReduction="20000"/>
          </a:bodyPr>
          <a:lstStyle/>
          <a:p>
            <a:pPr algn="just" eaLnBrk="1" hangingPunct="1">
              <a:buFont typeface="Arial" pitchFamily="34" charset="0"/>
              <a:buNone/>
            </a:pPr>
            <a:r>
              <a:rPr lang="es-CO" sz="2200" dirty="0"/>
              <a:t>Lo cual se ve reflejado en acciones como las siguientes: </a:t>
            </a:r>
          </a:p>
          <a:p>
            <a:pPr algn="just" eaLnBrk="1" hangingPunct="1">
              <a:buFont typeface="Arial" pitchFamily="34" charset="0"/>
              <a:buNone/>
            </a:pPr>
            <a:endParaRPr lang="es-CO" sz="2200" dirty="0"/>
          </a:p>
          <a:p>
            <a:pPr algn="just" eaLnBrk="1" hangingPunct="1"/>
            <a:r>
              <a:rPr lang="es-CO" sz="2200" dirty="0"/>
              <a:t>En el año 2007 se contrató a 18 formadores para apoyar el Festival de Nuevas Tendencias Deportivas en la Ciudad.</a:t>
            </a:r>
          </a:p>
          <a:p>
            <a:pPr algn="just" eaLnBrk="1" hangingPunct="1"/>
            <a:endParaRPr lang="es-CO" sz="1400" dirty="0"/>
          </a:p>
          <a:p>
            <a:pPr algn="just" eaLnBrk="1" hangingPunct="1"/>
            <a:endParaRPr lang="es-CO" sz="2200" dirty="0"/>
          </a:p>
          <a:p>
            <a:pPr algn="just" eaLnBrk="1" hangingPunct="1"/>
            <a:endParaRPr lang="es-CO" sz="2200" dirty="0"/>
          </a:p>
          <a:p>
            <a:pPr algn="just" eaLnBrk="1" hangingPunct="1"/>
            <a:endParaRPr lang="es-CO" sz="2200" dirty="0"/>
          </a:p>
          <a:p>
            <a:pPr algn="just" eaLnBrk="1" hangingPunct="1"/>
            <a:endParaRPr lang="es-CO" sz="2200" dirty="0"/>
          </a:p>
          <a:p>
            <a:pPr algn="just" eaLnBrk="1" hangingPunct="1"/>
            <a:endParaRPr lang="es-CO" sz="2200" dirty="0"/>
          </a:p>
          <a:p>
            <a:pPr algn="just" eaLnBrk="1" hangingPunct="1"/>
            <a:endParaRPr lang="es-CO" sz="2200" dirty="0"/>
          </a:p>
          <a:p>
            <a:pPr algn="just" eaLnBrk="1" hangingPunct="1"/>
            <a:endParaRPr lang="es-CO" sz="2200" dirty="0"/>
          </a:p>
          <a:p>
            <a:pPr algn="just" eaLnBrk="1" hangingPunct="1"/>
            <a:endParaRPr lang="es-CO" sz="2200" dirty="0"/>
          </a:p>
          <a:p>
            <a:pPr algn="just" eaLnBrk="1" hangingPunct="1"/>
            <a:endParaRPr lang="es-CO" sz="2200" dirty="0" smtClean="0"/>
          </a:p>
          <a:p>
            <a:pPr algn="just" eaLnBrk="1" hangingPunct="1"/>
            <a:endParaRPr lang="es-CO" sz="2200" dirty="0"/>
          </a:p>
          <a:p>
            <a:pPr algn="just" eaLnBrk="1" hangingPunct="1"/>
            <a:r>
              <a:rPr lang="es-CO" sz="2200" dirty="0" smtClean="0"/>
              <a:t>Se </a:t>
            </a:r>
            <a:r>
              <a:rPr lang="es-CO" sz="2200" dirty="0"/>
              <a:t>ha realizado apoyo a 5 Clubes Deportivos de Rugby, con acompañamiento, asesoría, implementación y recursos económicos para su funcionamiento. </a:t>
            </a:r>
          </a:p>
          <a:p>
            <a:endParaRPr lang="es-CO" sz="2200" dirty="0"/>
          </a:p>
        </p:txBody>
      </p:sp>
      <p:pic>
        <p:nvPicPr>
          <p:cNvPr id="38915" name="Picture 2" descr="http://a2.sphotos.ak.fbcdn.net/hphotos-ak-snc7/394265_213337558755377_100002374035130_475177_1738925544_n.jpg"/>
          <p:cNvPicPr>
            <a:picLocks noChangeAspect="1" noChangeArrowheads="1"/>
          </p:cNvPicPr>
          <p:nvPr/>
        </p:nvPicPr>
        <p:blipFill>
          <a:blip r:embed="rId3" cstate="print">
            <a:extLst>
              <a:ext uri="{28A0092B-C50C-407E-A947-70E740481C1C}">
                <a14:useLocalDpi xmlns:a14="http://schemas.microsoft.com/office/drawing/2010/main" val="0"/>
              </a:ext>
            </a:extLst>
          </a:blip>
          <a:srcRect b="24097"/>
          <a:stretch>
            <a:fillRect/>
          </a:stretch>
        </p:blipFill>
        <p:spPr bwMode="auto">
          <a:xfrm>
            <a:off x="1259632" y="1844824"/>
            <a:ext cx="5110306" cy="282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title"/>
          </p:nvPr>
        </p:nvSpPr>
        <p:spPr>
          <a:xfrm>
            <a:off x="112569" y="117662"/>
            <a:ext cx="8229023" cy="535081"/>
          </a:xfrm>
        </p:spPr>
        <p:txBody>
          <a:bodyPr>
            <a:normAutofit fontScale="90000"/>
          </a:bodyPr>
          <a:lstStyle/>
          <a:p>
            <a:pPr eaLnBrk="1" hangingPunct="1"/>
            <a:r>
              <a:rPr lang="es-CO" sz="3600" b="1">
                <a:solidFill>
                  <a:schemeClr val="bg1"/>
                </a:solidFill>
              </a:rPr>
              <a:t>Logros Administrativos</a:t>
            </a:r>
            <a:endParaRPr lang="es-ES" sz="3600" b="1">
              <a:solidFill>
                <a:schemeClr val="bg1"/>
              </a:solidFill>
            </a:endParaRPr>
          </a:p>
        </p:txBody>
      </p:sp>
    </p:spTree>
    <p:extLst>
      <p:ext uri="{BB962C8B-B14F-4D97-AF65-F5344CB8AC3E}">
        <p14:creationId xmlns:p14="http://schemas.microsoft.com/office/powerpoint/2010/main" val="2966441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9938" name="Rectangle 3"/>
          <p:cNvSpPr>
            <a:spLocks noGrp="1" noChangeArrowheads="1"/>
          </p:cNvSpPr>
          <p:nvPr>
            <p:ph type="body" idx="1"/>
          </p:nvPr>
        </p:nvSpPr>
        <p:spPr>
          <a:xfrm>
            <a:off x="251114" y="1051952"/>
            <a:ext cx="8641773" cy="5074864"/>
          </a:xfrm>
        </p:spPr>
        <p:txBody>
          <a:bodyPr/>
          <a:lstStyle/>
          <a:p>
            <a:pPr algn="just" eaLnBrk="1" hangingPunct="1"/>
            <a:r>
              <a:rPr lang="es-CO" sz="2500"/>
              <a:t>Se adecuó y se entregó en comodato a la Liga Antioqueña de Rugby una oficina, dos bodegas y un cafetín con las comodidades necesarias para la adecuada atención a la ciudadanía.</a:t>
            </a:r>
          </a:p>
          <a:p>
            <a:pPr algn="just" eaLnBrk="1" hangingPunct="1"/>
            <a:r>
              <a:rPr lang="es-CO" sz="2500"/>
              <a:t>Permitir en algunos casos el acompañamiento a las competencias de delegados para asumir funciones que para el formador es complejo asumir dentro de la competencia.</a:t>
            </a:r>
          </a:p>
          <a:p>
            <a:pPr algn="just" eaLnBrk="1" hangingPunct="1">
              <a:buFont typeface="Arial" pitchFamily="34" charset="0"/>
              <a:buNone/>
            </a:pPr>
            <a:endParaRPr lang="es-CO" sz="2600"/>
          </a:p>
          <a:p>
            <a:pPr algn="just" eaLnBrk="1" hangingPunct="1"/>
            <a:endParaRPr lang="es-CO" sz="2600"/>
          </a:p>
          <a:p>
            <a:pPr algn="just" eaLnBrk="1" hangingPunct="1"/>
            <a:endParaRPr lang="es-CO" sz="2600"/>
          </a:p>
          <a:p>
            <a:pPr algn="just" eaLnBrk="1" hangingPunct="1"/>
            <a:endParaRPr lang="es-CO" sz="2600"/>
          </a:p>
          <a:p>
            <a:pPr algn="just" eaLnBrk="1" hangingPunct="1"/>
            <a:endParaRPr lang="es-ES" sz="2600"/>
          </a:p>
        </p:txBody>
      </p:sp>
      <p:pic>
        <p:nvPicPr>
          <p:cNvPr id="39939" name="Picture 2" descr="http://a4.sphotos.ak.fbcdn.net/hphotos-ak-snc6/251673_232712480076657_206914062656499_1118951_5636175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001902"/>
            <a:ext cx="3879273" cy="252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title"/>
          </p:nvPr>
        </p:nvSpPr>
        <p:spPr>
          <a:xfrm>
            <a:off x="243899" y="117662"/>
            <a:ext cx="8229023" cy="535081"/>
          </a:xfrm>
        </p:spPr>
        <p:txBody>
          <a:bodyPr>
            <a:normAutofit fontScale="90000"/>
          </a:bodyPr>
          <a:lstStyle/>
          <a:p>
            <a:pPr eaLnBrk="1" hangingPunct="1"/>
            <a:r>
              <a:rPr lang="es-CO" sz="3600" b="1">
                <a:solidFill>
                  <a:schemeClr val="bg1"/>
                </a:solidFill>
              </a:rPr>
              <a:t>Logros Administrativos</a:t>
            </a:r>
            <a:endParaRPr lang="es-ES" sz="3600" b="1">
              <a:solidFill>
                <a:schemeClr val="bg1"/>
              </a:solidFill>
            </a:endParaRPr>
          </a:p>
        </p:txBody>
      </p:sp>
    </p:spTree>
    <p:extLst>
      <p:ext uri="{BB962C8B-B14F-4D97-AF65-F5344CB8AC3E}">
        <p14:creationId xmlns:p14="http://schemas.microsoft.com/office/powerpoint/2010/main" val="24146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Comienzos</a:t>
            </a:r>
            <a:endParaRPr lang="es-CO" dirty="0"/>
          </a:p>
        </p:txBody>
      </p:sp>
      <p:sp>
        <p:nvSpPr>
          <p:cNvPr id="3" name="2 Marcador de contenido"/>
          <p:cNvSpPr>
            <a:spLocks noGrp="1"/>
          </p:cNvSpPr>
          <p:nvPr>
            <p:ph idx="1"/>
          </p:nvPr>
        </p:nvSpPr>
        <p:spPr/>
        <p:txBody>
          <a:bodyPr/>
          <a:lstStyle/>
          <a:p>
            <a:r>
              <a:rPr lang="es-CO" dirty="0" smtClean="0"/>
              <a:t>Nace en 2002 con la necesidad de llevar el rugby a un segmento importantísimo de la población que hasta ese momento no practicaba Rugby en Medellín.</a:t>
            </a:r>
          </a:p>
          <a:p>
            <a:r>
              <a:rPr lang="es-CO" dirty="0" smtClean="0"/>
              <a:t>En 2003 comienza activamente y en 2004 se comienza a trabajar de manera organizada con excelente resultados.</a:t>
            </a:r>
          </a:p>
          <a:p>
            <a:endParaRPr lang="es-CO"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40962" name="2 Marcador de contenido"/>
          <p:cNvSpPr>
            <a:spLocks noGrp="1"/>
          </p:cNvSpPr>
          <p:nvPr>
            <p:ph idx="1"/>
          </p:nvPr>
        </p:nvSpPr>
        <p:spPr>
          <a:xfrm>
            <a:off x="457489" y="909078"/>
            <a:ext cx="8229023" cy="4527176"/>
          </a:xfrm>
        </p:spPr>
        <p:txBody>
          <a:bodyPr/>
          <a:lstStyle/>
          <a:p>
            <a:pPr algn="just"/>
            <a:r>
              <a:rPr lang="es-CO" sz="2500"/>
              <a:t>Construcción de la única cancha con medidas y condiciones reglamentarias para la práctica del Rugby en la Unidad Deportiva de Castilla - Medellín.</a:t>
            </a:r>
          </a:p>
          <a:p>
            <a:endParaRPr lang="es-CO"/>
          </a:p>
          <a:p>
            <a:endParaRPr lang="es-CO" smtClean="0"/>
          </a:p>
        </p:txBody>
      </p:sp>
      <p:pic>
        <p:nvPicPr>
          <p:cNvPr id="40963" name="Picture 2" descr="http://a4.sphotos.ak.fbcdn.net/hphotos-ak-ash3/164305_1674441154993_1656366691_1547564_620483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28" y="2574552"/>
            <a:ext cx="3808557" cy="246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il_fi" descr="http://www.cideu.org/_data/adjuntos_imagen/126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386" y="2587159"/>
            <a:ext cx="3977409" cy="246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2"/>
          <p:cNvSpPr>
            <a:spLocks noGrp="1" noChangeArrowheads="1"/>
          </p:cNvSpPr>
          <p:nvPr>
            <p:ph type="title"/>
          </p:nvPr>
        </p:nvSpPr>
        <p:spPr>
          <a:xfrm>
            <a:off x="243899" y="117662"/>
            <a:ext cx="8229023" cy="535081"/>
          </a:xfrm>
        </p:spPr>
        <p:txBody>
          <a:bodyPr>
            <a:normAutofit fontScale="90000"/>
          </a:bodyPr>
          <a:lstStyle/>
          <a:p>
            <a:pPr eaLnBrk="1" hangingPunct="1"/>
            <a:r>
              <a:rPr lang="es-CO" sz="3600" b="1">
                <a:solidFill>
                  <a:schemeClr val="bg1"/>
                </a:solidFill>
              </a:rPr>
              <a:t>Logros Administrativos</a:t>
            </a:r>
            <a:endParaRPr lang="es-ES" sz="3600" b="1">
              <a:solidFill>
                <a:schemeClr val="bg1"/>
              </a:solidFill>
            </a:endParaRPr>
          </a:p>
        </p:txBody>
      </p:sp>
    </p:spTree>
    <p:extLst>
      <p:ext uri="{BB962C8B-B14F-4D97-AF65-F5344CB8AC3E}">
        <p14:creationId xmlns:p14="http://schemas.microsoft.com/office/powerpoint/2010/main" val="177185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41986" name="1 Título"/>
          <p:cNvSpPr>
            <a:spLocks noGrp="1"/>
          </p:cNvSpPr>
          <p:nvPr>
            <p:ph type="title"/>
          </p:nvPr>
        </p:nvSpPr>
        <p:spPr>
          <a:xfrm>
            <a:off x="457489" y="1028140"/>
            <a:ext cx="8229023" cy="1143000"/>
          </a:xfrm>
        </p:spPr>
        <p:txBody>
          <a:bodyPr>
            <a:normAutofit fontScale="90000"/>
          </a:bodyPr>
          <a:lstStyle/>
          <a:p>
            <a:r>
              <a:rPr lang="es-CO" smtClean="0"/>
              <a:t>La primera Cancha de Rugby Sintética y publica de SURAMERICA</a:t>
            </a:r>
          </a:p>
        </p:txBody>
      </p:sp>
      <p:sp>
        <p:nvSpPr>
          <p:cNvPr id="41987" name="2 Marcador de contenido"/>
          <p:cNvSpPr>
            <a:spLocks noGrp="1"/>
          </p:cNvSpPr>
          <p:nvPr>
            <p:ph idx="1"/>
          </p:nvPr>
        </p:nvSpPr>
        <p:spPr/>
        <p:txBody>
          <a:bodyPr/>
          <a:lstStyle/>
          <a:p>
            <a:pPr>
              <a:buFont typeface="Arial" pitchFamily="34" charset="0"/>
              <a:buNone/>
            </a:pPr>
            <a:r>
              <a:rPr lang="es-CO" smtClean="0"/>
              <a:t>   </a:t>
            </a:r>
          </a:p>
        </p:txBody>
      </p:sp>
      <p:pic>
        <p:nvPicPr>
          <p:cNvPr id="41988" name="Picture 2" descr="http://fecorugby.co/2012/media/images/Cancha-Castilla-0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546537"/>
            <a:ext cx="5541818" cy="403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43899" y="117662"/>
            <a:ext cx="8229023" cy="535081"/>
          </a:xfrm>
          <a:prstGeom prst="rect">
            <a:avLst/>
          </a:prstGeom>
          <a:noFill/>
          <a:ln w="9525">
            <a:noFill/>
            <a:miter lim="800000"/>
            <a:headEnd/>
            <a:tailEnd/>
          </a:ln>
        </p:spPr>
        <p:txBody>
          <a:bodyPr lIns="90453" tIns="45226" rIns="90453" bIns="45226" anchor="ctr"/>
          <a:lstStyle/>
          <a:p>
            <a:pPr algn="ctr">
              <a:defRPr/>
            </a:pPr>
            <a:r>
              <a:rPr lang="es-CO" sz="3600" b="1">
                <a:solidFill>
                  <a:schemeClr val="bg1"/>
                </a:solidFill>
                <a:latin typeface="+mj-lt"/>
                <a:ea typeface="+mj-ea"/>
                <a:cs typeface="+mj-cs"/>
              </a:rPr>
              <a:t>Logros Administrativos</a:t>
            </a:r>
            <a:endParaRPr lang="es-ES" sz="3600" b="1" dirty="0">
              <a:solidFill>
                <a:schemeClr val="bg1"/>
              </a:solidFill>
              <a:latin typeface="+mj-lt"/>
              <a:ea typeface="+mj-ea"/>
              <a:cs typeface="+mj-cs"/>
            </a:endParaRPr>
          </a:p>
        </p:txBody>
      </p:sp>
    </p:spTree>
    <p:extLst>
      <p:ext uri="{BB962C8B-B14F-4D97-AF65-F5344CB8AC3E}">
        <p14:creationId xmlns:p14="http://schemas.microsoft.com/office/powerpoint/2010/main" val="376258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44034" name="1 Título"/>
          <p:cNvSpPr>
            <a:spLocks noGrp="1"/>
          </p:cNvSpPr>
          <p:nvPr>
            <p:ph type="title"/>
          </p:nvPr>
        </p:nvSpPr>
        <p:spPr/>
        <p:txBody>
          <a:bodyPr/>
          <a:lstStyle/>
          <a:p>
            <a:r>
              <a:rPr lang="es-CO" smtClean="0"/>
              <a:t>  </a:t>
            </a:r>
          </a:p>
        </p:txBody>
      </p:sp>
      <p:sp>
        <p:nvSpPr>
          <p:cNvPr id="44035" name="2 Marcador de contenido"/>
          <p:cNvSpPr>
            <a:spLocks noGrp="1"/>
          </p:cNvSpPr>
          <p:nvPr>
            <p:ph idx="1"/>
          </p:nvPr>
        </p:nvSpPr>
        <p:spPr>
          <a:xfrm>
            <a:off x="264103" y="965107"/>
            <a:ext cx="8422409" cy="5392831"/>
          </a:xfrm>
        </p:spPr>
        <p:txBody>
          <a:bodyPr/>
          <a:lstStyle/>
          <a:p>
            <a:r>
              <a:rPr lang="es-CO" sz="2500"/>
              <a:t>La grama sintética permite un uso extensivo del escenario, que acoge en una semana los entrenamientos de: </a:t>
            </a:r>
          </a:p>
          <a:p>
            <a:r>
              <a:rPr lang="es-CO" sz="2500"/>
              <a:t>LAR</a:t>
            </a:r>
          </a:p>
          <a:p>
            <a:pPr lvl="1"/>
            <a:r>
              <a:rPr lang="es-CO" sz="2200"/>
              <a:t>Selecciones Antioquia: 180 personas.</a:t>
            </a:r>
          </a:p>
          <a:p>
            <a:r>
              <a:rPr lang="es-CO" sz="2500"/>
              <a:t>Clubes:</a:t>
            </a:r>
          </a:p>
          <a:p>
            <a:pPr lvl="1"/>
            <a:r>
              <a:rPr lang="es-CO" sz="2200"/>
              <a:t>Gatos: 150 personas.</a:t>
            </a:r>
          </a:p>
          <a:p>
            <a:pPr lvl="1"/>
            <a:r>
              <a:rPr lang="es-CO" sz="2200"/>
              <a:t>Moiras: 40 personas.</a:t>
            </a:r>
          </a:p>
          <a:p>
            <a:pPr lvl="1"/>
            <a:r>
              <a:rPr lang="es-CO" sz="2200"/>
              <a:t>Porra caimanera: 30 personas.</a:t>
            </a:r>
          </a:p>
          <a:p>
            <a:pPr lvl="1"/>
            <a:r>
              <a:rPr lang="es-CO" sz="2200"/>
              <a:t>Legionarios: 30 personas.</a:t>
            </a:r>
          </a:p>
          <a:p>
            <a:r>
              <a:rPr lang="es-CO" sz="2500"/>
              <a:t>INDER:</a:t>
            </a:r>
          </a:p>
          <a:p>
            <a:pPr lvl="1"/>
            <a:r>
              <a:rPr lang="es-CO" sz="2200"/>
              <a:t>Desarrollo Deportivo INDER: 30 personas.</a:t>
            </a:r>
          </a:p>
          <a:p>
            <a:pPr lvl="1"/>
            <a:r>
              <a:rPr lang="es-CO" sz="2200"/>
              <a:t>EPD Juanes de la paz: 80 personas.</a:t>
            </a:r>
          </a:p>
        </p:txBody>
      </p:sp>
      <p:sp>
        <p:nvSpPr>
          <p:cNvPr id="4" name="Rectangle 2"/>
          <p:cNvSpPr txBox="1">
            <a:spLocks noChangeArrowheads="1"/>
          </p:cNvSpPr>
          <p:nvPr/>
        </p:nvSpPr>
        <p:spPr bwMode="auto">
          <a:xfrm>
            <a:off x="1886240" y="15409"/>
            <a:ext cx="4856306" cy="718577"/>
          </a:xfrm>
          <a:prstGeom prst="rect">
            <a:avLst/>
          </a:prstGeom>
          <a:noFill/>
          <a:ln w="9525">
            <a:noFill/>
            <a:miter lim="800000"/>
            <a:headEnd/>
            <a:tailEnd/>
          </a:ln>
        </p:spPr>
        <p:txBody>
          <a:bodyPr lIns="90453" tIns="45226" rIns="90453" bIns="45226" anchor="ctr"/>
          <a:lstStyle/>
          <a:p>
            <a:pPr algn="ctr">
              <a:defRPr/>
            </a:pPr>
            <a:r>
              <a:rPr lang="es-CO" sz="2700" b="1">
                <a:solidFill>
                  <a:schemeClr val="bg1"/>
                </a:solidFill>
                <a:latin typeface="+mj-lt"/>
                <a:ea typeface="+mj-ea"/>
                <a:cs typeface="+mj-cs"/>
              </a:rPr>
              <a:t>Utilización Escenario Deportivo</a:t>
            </a:r>
            <a:endParaRPr lang="es-ES" sz="2700" b="1" dirty="0">
              <a:solidFill>
                <a:schemeClr val="bg1"/>
              </a:solidFill>
              <a:latin typeface="+mj-lt"/>
              <a:ea typeface="+mj-ea"/>
              <a:cs typeface="+mj-cs"/>
            </a:endParaRPr>
          </a:p>
        </p:txBody>
      </p:sp>
      <p:pic>
        <p:nvPicPr>
          <p:cNvPr id="44037" name="Picture 2" descr="http://a1.sphotos.ak.fbcdn.net/hphotos-ak-ash3/562116_401658719854723_152611774759420_1350807_102396108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0080" y="1997449"/>
            <a:ext cx="3099955" cy="276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58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45058" name="1 Título"/>
          <p:cNvSpPr>
            <a:spLocks noGrp="1"/>
          </p:cNvSpPr>
          <p:nvPr>
            <p:ph type="title"/>
          </p:nvPr>
        </p:nvSpPr>
        <p:spPr/>
        <p:txBody>
          <a:bodyPr/>
          <a:lstStyle/>
          <a:p>
            <a:r>
              <a:rPr lang="es-CO" smtClean="0"/>
              <a:t>  </a:t>
            </a:r>
          </a:p>
        </p:txBody>
      </p:sp>
      <p:sp>
        <p:nvSpPr>
          <p:cNvPr id="45059" name="2 Marcador de contenido"/>
          <p:cNvSpPr>
            <a:spLocks noGrp="1"/>
          </p:cNvSpPr>
          <p:nvPr>
            <p:ph idx="1"/>
          </p:nvPr>
        </p:nvSpPr>
        <p:spPr>
          <a:xfrm>
            <a:off x="457489" y="934291"/>
            <a:ext cx="8229023" cy="2203356"/>
          </a:xfrm>
        </p:spPr>
        <p:txBody>
          <a:bodyPr>
            <a:normAutofit fontScale="55000" lnSpcReduction="20000"/>
          </a:bodyPr>
          <a:lstStyle/>
          <a:p>
            <a:r>
              <a:rPr lang="es-CO" sz="2900"/>
              <a:t>  24 equipos juveniles y múltiples festivales infantiles..</a:t>
            </a:r>
          </a:p>
          <a:p>
            <a:endParaRPr lang="es-CO" sz="2900"/>
          </a:p>
          <a:p>
            <a:endParaRPr lang="es-CO" sz="2900"/>
          </a:p>
          <a:p>
            <a:endParaRPr lang="es-CO" sz="2900"/>
          </a:p>
          <a:p>
            <a:endParaRPr lang="es-CO" sz="2900"/>
          </a:p>
          <a:p>
            <a:endParaRPr lang="es-CO" sz="2900"/>
          </a:p>
          <a:p>
            <a:endParaRPr lang="es-CO" sz="2900"/>
          </a:p>
          <a:p>
            <a:pPr algn="just"/>
            <a:r>
              <a:rPr lang="es-CO" sz="2900"/>
              <a:t>700 partidos de adultos y 1200 partidos entre infantiles y juveniles, oficiales realizados en este escenario deportivo.</a:t>
            </a:r>
          </a:p>
          <a:p>
            <a:endParaRPr lang="es-CO" sz="2900"/>
          </a:p>
        </p:txBody>
      </p:sp>
      <p:pic>
        <p:nvPicPr>
          <p:cNvPr id="45060" name="Picture 2" descr="http://a8.sphotos.ak.fbcdn.net/hphotos-ak-ash4/247338_232712520076653_206914062656499_1118953_548873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86" y="2040872"/>
            <a:ext cx="3879273" cy="252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http://a3.sphotos.ak.fbcdn.net/hphotos-ak-snc6/247243_232711943410044_206914062656499_1118920_6002213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7239" y="2040872"/>
            <a:ext cx="3879273" cy="252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1886240" y="15409"/>
            <a:ext cx="4856306" cy="718577"/>
          </a:xfrm>
          <a:prstGeom prst="rect">
            <a:avLst/>
          </a:prstGeom>
          <a:noFill/>
          <a:ln w="9525">
            <a:noFill/>
            <a:miter lim="800000"/>
            <a:headEnd/>
            <a:tailEnd/>
          </a:ln>
        </p:spPr>
        <p:txBody>
          <a:bodyPr lIns="90453" tIns="45226" rIns="90453" bIns="45226" anchor="ctr"/>
          <a:lstStyle/>
          <a:p>
            <a:pPr algn="ctr">
              <a:defRPr/>
            </a:pPr>
            <a:r>
              <a:rPr lang="es-CO" sz="2700" b="1" dirty="0">
                <a:solidFill>
                  <a:schemeClr val="bg1"/>
                </a:solidFill>
                <a:latin typeface="Calibri" pitchFamily="34" charset="0"/>
                <a:ea typeface="+mj-ea"/>
                <a:cs typeface="+mj-cs"/>
              </a:rPr>
              <a:t>Utilización Escenario Deportivo</a:t>
            </a:r>
            <a:endParaRPr lang="es-ES" sz="2700" b="1" dirty="0">
              <a:solidFill>
                <a:schemeClr val="bg1"/>
              </a:solidFill>
              <a:latin typeface="Calibri" pitchFamily="34" charset="0"/>
              <a:ea typeface="+mj-ea"/>
              <a:cs typeface="+mj-cs"/>
            </a:endParaRPr>
          </a:p>
        </p:txBody>
      </p:sp>
    </p:spTree>
    <p:extLst>
      <p:ext uri="{BB962C8B-B14F-4D97-AF65-F5344CB8AC3E}">
        <p14:creationId xmlns:p14="http://schemas.microsoft.com/office/powerpoint/2010/main" val="219483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46082" name="2 Marcador de contenido"/>
          <p:cNvSpPr>
            <a:spLocks noGrp="1"/>
          </p:cNvSpPr>
          <p:nvPr>
            <p:ph idx="1"/>
          </p:nvPr>
        </p:nvSpPr>
        <p:spPr>
          <a:xfrm>
            <a:off x="457489" y="909078"/>
            <a:ext cx="8229023" cy="4527176"/>
          </a:xfrm>
        </p:spPr>
        <p:txBody>
          <a:bodyPr>
            <a:normAutofit fontScale="85000" lnSpcReduction="20000"/>
          </a:bodyPr>
          <a:lstStyle/>
          <a:p>
            <a:pPr algn="just"/>
            <a:r>
              <a:rPr lang="es-CO" sz="2900" dirty="0"/>
              <a:t>Se cuenta con 24 Clubes deportivos de Rugby en el Departamento de Antioquia.</a:t>
            </a:r>
          </a:p>
          <a:p>
            <a:endParaRPr lang="es-CO" sz="2900" dirty="0"/>
          </a:p>
          <a:p>
            <a:endParaRPr lang="es-CO" sz="2900" dirty="0"/>
          </a:p>
          <a:p>
            <a:endParaRPr lang="es-CO" sz="2900" dirty="0"/>
          </a:p>
          <a:p>
            <a:endParaRPr lang="es-CO" sz="2900" dirty="0"/>
          </a:p>
          <a:p>
            <a:endParaRPr lang="es-CO" sz="2900" dirty="0"/>
          </a:p>
          <a:p>
            <a:endParaRPr lang="es-CO" sz="2900" dirty="0"/>
          </a:p>
          <a:p>
            <a:endParaRPr lang="es-CO" sz="2900" dirty="0"/>
          </a:p>
          <a:p>
            <a:pPr algn="just"/>
            <a:r>
              <a:rPr lang="es-CO" sz="2900" dirty="0"/>
              <a:t>Participan 50 equipos de adultos, 38 masculinos y 12 femeninos en los torneos Metropolitanos de la Liga Antioqueña de Rugby.</a:t>
            </a:r>
          </a:p>
          <a:p>
            <a:endParaRPr lang="es-CO" sz="2900" dirty="0"/>
          </a:p>
          <a:p>
            <a:endParaRPr lang="es-CO" sz="2900" dirty="0"/>
          </a:p>
        </p:txBody>
      </p:sp>
      <p:sp>
        <p:nvSpPr>
          <p:cNvPr id="46083" name="Rectangle 2"/>
          <p:cNvSpPr>
            <a:spLocks noGrp="1" noChangeArrowheads="1"/>
          </p:cNvSpPr>
          <p:nvPr>
            <p:ph type="title"/>
          </p:nvPr>
        </p:nvSpPr>
        <p:spPr>
          <a:xfrm>
            <a:off x="1886240" y="15409"/>
            <a:ext cx="4856306" cy="718577"/>
          </a:xfrm>
        </p:spPr>
        <p:txBody>
          <a:bodyPr/>
          <a:lstStyle/>
          <a:p>
            <a:pPr eaLnBrk="1" hangingPunct="1"/>
            <a:r>
              <a:rPr lang="es-CO" sz="2700" b="1">
                <a:solidFill>
                  <a:schemeClr val="bg1"/>
                </a:solidFill>
              </a:rPr>
              <a:t>Utilización Escenario Deportivo</a:t>
            </a:r>
            <a:endParaRPr lang="es-ES" sz="2700" b="1">
              <a:solidFill>
                <a:schemeClr val="bg1"/>
              </a:solidFill>
            </a:endParaRPr>
          </a:p>
        </p:txBody>
      </p:sp>
      <p:pic>
        <p:nvPicPr>
          <p:cNvPr id="46084" name="Picture 8" descr="http://a3.sphotos.ak.fbcdn.net/hphotos-ak-snc6/249543_232711213410117_206914062656499_1118873_593252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920409"/>
            <a:ext cx="3005090" cy="195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7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Festival 2005</a:t>
            </a:r>
            <a:endParaRPr lang="es-CO" dirty="0"/>
          </a:p>
        </p:txBody>
      </p:sp>
      <p:sp>
        <p:nvSpPr>
          <p:cNvPr id="3" name="2 Marcador de contenido"/>
          <p:cNvSpPr>
            <a:spLocks noGrp="1"/>
          </p:cNvSpPr>
          <p:nvPr>
            <p:ph idx="1"/>
          </p:nvPr>
        </p:nvSpPr>
        <p:spPr/>
        <p:txBody>
          <a:bodyPr/>
          <a:lstStyle/>
          <a:p>
            <a:pPr>
              <a:buNone/>
            </a:pPr>
            <a:r>
              <a:rPr lang="es-CO" dirty="0" smtClean="0"/>
              <a:t>  </a:t>
            </a:r>
            <a:endParaRPr lang="es-CO" dirty="0"/>
          </a:p>
        </p:txBody>
      </p:sp>
      <p:pic>
        <p:nvPicPr>
          <p:cNvPr id="17410" name="Picture 2" descr="C:\Users\Mauro\Pictures\ruca\DSC07580.JPG"/>
          <p:cNvPicPr>
            <a:picLocks noChangeAspect="1" noChangeArrowheads="1"/>
          </p:cNvPicPr>
          <p:nvPr/>
        </p:nvPicPr>
        <p:blipFill>
          <a:blip r:embed="rId3" cstate="print"/>
          <a:srcRect/>
          <a:stretch>
            <a:fillRect/>
          </a:stretch>
        </p:blipFill>
        <p:spPr bwMode="auto">
          <a:xfrm>
            <a:off x="1187624" y="1340768"/>
            <a:ext cx="6584280" cy="4938210"/>
          </a:xfrm>
          <a:prstGeom prst="rect">
            <a:avLst/>
          </a:prstGeom>
          <a:noFill/>
        </p:spPr>
      </p:pic>
    </p:spTree>
    <p:extLst>
      <p:ext uri="{BB962C8B-B14F-4D97-AF65-F5344CB8AC3E}">
        <p14:creationId xmlns:p14="http://schemas.microsoft.com/office/powerpoint/2010/main" val="1634367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  </a:t>
            </a:r>
            <a:endParaRPr lang="es-CO" dirty="0"/>
          </a:p>
        </p:txBody>
      </p:sp>
      <p:pic>
        <p:nvPicPr>
          <p:cNvPr id="2050" name="Picture 2" descr="C:\Users\Mauro\Pictures\img1.jpg"/>
          <p:cNvPicPr>
            <a:picLocks noGrp="1" noChangeAspect="1" noChangeArrowheads="1"/>
          </p:cNvPicPr>
          <p:nvPr>
            <p:ph idx="1"/>
          </p:nvPr>
        </p:nvPicPr>
        <p:blipFill>
          <a:blip r:embed="rId3" cstate="print"/>
          <a:srcRect/>
          <a:stretch>
            <a:fillRect/>
          </a:stretch>
        </p:blipFill>
        <p:spPr bwMode="auto">
          <a:xfrm>
            <a:off x="395536" y="3356992"/>
            <a:ext cx="4748361" cy="3161202"/>
          </a:xfrm>
          <a:prstGeom prst="rect">
            <a:avLst/>
          </a:prstGeom>
          <a:noFill/>
        </p:spPr>
      </p:pic>
      <p:pic>
        <p:nvPicPr>
          <p:cNvPr id="2052" name="Picture 4" descr="http://files.sportsact.org/system_preview_detail_200001661-c6126c65a6/Rugby.1.JPG"/>
          <p:cNvPicPr>
            <a:picLocks noChangeAspect="1" noChangeArrowheads="1"/>
          </p:cNvPicPr>
          <p:nvPr/>
        </p:nvPicPr>
        <p:blipFill>
          <a:blip r:embed="rId4" cstate="print"/>
          <a:srcRect/>
          <a:stretch>
            <a:fillRect/>
          </a:stretch>
        </p:blipFill>
        <p:spPr bwMode="auto">
          <a:xfrm>
            <a:off x="4572000" y="188640"/>
            <a:ext cx="4286250" cy="2876551"/>
          </a:xfrm>
          <a:prstGeom prst="rect">
            <a:avLst/>
          </a:prstGeom>
          <a:noFill/>
        </p:spPr>
      </p:pic>
    </p:spTree>
    <p:extLst>
      <p:ext uri="{BB962C8B-B14F-4D97-AF65-F5344CB8AC3E}">
        <p14:creationId xmlns:p14="http://schemas.microsoft.com/office/powerpoint/2010/main" val="1312059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Competencias</a:t>
            </a:r>
            <a:endParaRPr lang="es-CO" dirty="0"/>
          </a:p>
        </p:txBody>
      </p:sp>
      <p:sp>
        <p:nvSpPr>
          <p:cNvPr id="3" name="2 Marcador de contenido"/>
          <p:cNvSpPr>
            <a:spLocks noGrp="1"/>
          </p:cNvSpPr>
          <p:nvPr>
            <p:ph idx="1"/>
          </p:nvPr>
        </p:nvSpPr>
        <p:spPr/>
        <p:txBody>
          <a:bodyPr>
            <a:normAutofit lnSpcReduction="10000"/>
          </a:bodyPr>
          <a:lstStyle/>
          <a:p>
            <a:r>
              <a:rPr lang="es-CO" dirty="0" smtClean="0"/>
              <a:t>Locales:</a:t>
            </a:r>
          </a:p>
          <a:p>
            <a:pPr lvl="1"/>
            <a:r>
              <a:rPr lang="es-CO" dirty="0" smtClean="0"/>
              <a:t>Metropolitanos: 5 categorías en masculino, 2 en femenino, mas de 900 partidos en 2012.</a:t>
            </a:r>
          </a:p>
          <a:p>
            <a:r>
              <a:rPr lang="es-CO" dirty="0" smtClean="0"/>
              <a:t>Nacionales:</a:t>
            </a:r>
          </a:p>
          <a:p>
            <a:pPr lvl="1"/>
            <a:r>
              <a:rPr lang="es-CO" dirty="0" smtClean="0"/>
              <a:t>Torneo Centenario: 120 equipos juveniles e infantiles en 4 categorías, mas de 1200 deportistas</a:t>
            </a:r>
          </a:p>
          <a:p>
            <a:r>
              <a:rPr lang="es-CO" dirty="0" smtClean="0"/>
              <a:t>Internacionales:</a:t>
            </a:r>
          </a:p>
          <a:p>
            <a:pPr lvl="1"/>
            <a:r>
              <a:rPr lang="es-CO" dirty="0" smtClean="0"/>
              <a:t>Copa Medellín, 4 categorías</a:t>
            </a:r>
          </a:p>
          <a:p>
            <a:pPr lvl="1">
              <a:buNone/>
            </a:pPr>
            <a:r>
              <a:rPr lang="es-CO" dirty="0"/>
              <a:t> </a:t>
            </a:r>
            <a:r>
              <a:rPr lang="es-CO" dirty="0" smtClean="0"/>
              <a:t>  mas de 900 deportistas.</a:t>
            </a:r>
          </a:p>
          <a:p>
            <a:endParaRPr lang="es-CO" dirty="0"/>
          </a:p>
        </p:txBody>
      </p:sp>
    </p:spTree>
    <p:extLst>
      <p:ext uri="{BB962C8B-B14F-4D97-AF65-F5344CB8AC3E}">
        <p14:creationId xmlns:p14="http://schemas.microsoft.com/office/powerpoint/2010/main" val="2756842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Marcador de contenido"/>
          <p:cNvSpPr>
            <a:spLocks noGrp="1"/>
          </p:cNvSpPr>
          <p:nvPr>
            <p:ph idx="1"/>
          </p:nvPr>
        </p:nvSpPr>
        <p:spPr/>
        <p:txBody>
          <a:bodyPr/>
          <a:lstStyle/>
          <a:p>
            <a:pPr>
              <a:buFont typeface="Arial" pitchFamily="34" charset="0"/>
              <a:buNone/>
            </a:pPr>
            <a:r>
              <a:rPr lang="es-CO" smtClean="0"/>
              <a:t>   </a:t>
            </a:r>
          </a:p>
        </p:txBody>
      </p:sp>
      <p:pic>
        <p:nvPicPr>
          <p:cNvPr id="51203" name="Picture 2" descr="http://a2.sphotos.ak.fbcdn.net/hphotos-ak-ash3/579346_10150817521626078_723401077_9693148_90910441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28" y="1968034"/>
            <a:ext cx="3911023" cy="284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http://a6.sphotos.ak.fbcdn.net/hphotos-ak-ash3/576395_3056436984535_1671675923_1862965_1045233165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0" y="1968034"/>
            <a:ext cx="4400262" cy="284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438853" y="362090"/>
            <a:ext cx="5673147" cy="718578"/>
          </a:xfrm>
          <a:prstGeom prst="rect">
            <a:avLst/>
          </a:prstGeom>
          <a:noFill/>
          <a:ln w="9525">
            <a:noFill/>
            <a:miter lim="800000"/>
            <a:headEnd/>
            <a:tailEnd/>
          </a:ln>
        </p:spPr>
        <p:txBody>
          <a:bodyPr lIns="90453" tIns="45226" rIns="90453" bIns="45226" anchor="ctr"/>
          <a:lstStyle/>
          <a:p>
            <a:pPr algn="ctr">
              <a:defRPr/>
            </a:pPr>
            <a:r>
              <a:rPr lang="es-CO" sz="3600" b="1" dirty="0" smtClean="0">
                <a:latin typeface="Calibri" pitchFamily="34" charset="0"/>
                <a:ea typeface="+mj-ea"/>
                <a:cs typeface="+mj-cs"/>
              </a:rPr>
              <a:t>Copa Medellín</a:t>
            </a:r>
            <a:endParaRPr lang="es-ES" sz="3600" b="1" dirty="0">
              <a:latin typeface="Calibri" pitchFamily="34" charset="0"/>
              <a:ea typeface="+mj-ea"/>
              <a:cs typeface="+mj-cs"/>
            </a:endParaRPr>
          </a:p>
        </p:txBody>
      </p:sp>
    </p:spTree>
    <p:extLst>
      <p:ext uri="{BB962C8B-B14F-4D97-AF65-F5344CB8AC3E}">
        <p14:creationId xmlns:p14="http://schemas.microsoft.com/office/powerpoint/2010/main" val="378288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contenido"/>
          <p:cNvSpPr>
            <a:spLocks noGrp="1"/>
          </p:cNvSpPr>
          <p:nvPr>
            <p:ph idx="1"/>
          </p:nvPr>
        </p:nvSpPr>
        <p:spPr/>
        <p:txBody>
          <a:bodyPr/>
          <a:lstStyle/>
          <a:p>
            <a:endParaRPr lang="es-CO" dirty="0"/>
          </a:p>
        </p:txBody>
      </p:sp>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3314" name="Picture 2" descr="C:\Users\Mauro\Pictures\rugby\DSC_0075.jpg"/>
          <p:cNvPicPr>
            <a:picLocks noChangeAspect="1" noChangeArrowheads="1"/>
          </p:cNvPicPr>
          <p:nvPr/>
        </p:nvPicPr>
        <p:blipFill>
          <a:blip r:embed="rId3" cstate="print"/>
          <a:srcRect/>
          <a:stretch>
            <a:fillRect/>
          </a:stretch>
        </p:blipFill>
        <p:spPr bwMode="auto">
          <a:xfrm>
            <a:off x="251520" y="332656"/>
            <a:ext cx="3962400" cy="5715000"/>
          </a:xfrm>
          <a:prstGeom prst="rect">
            <a:avLst/>
          </a:prstGeom>
          <a:noFill/>
        </p:spPr>
      </p:pic>
      <p:pic>
        <p:nvPicPr>
          <p:cNvPr id="13315" name="Picture 3" descr="C:\Users\Mauro\Pictures\rugby\DSC_0038.jpg"/>
          <p:cNvPicPr>
            <a:picLocks noChangeAspect="1" noChangeArrowheads="1"/>
          </p:cNvPicPr>
          <p:nvPr/>
        </p:nvPicPr>
        <p:blipFill>
          <a:blip r:embed="rId4" cstate="print"/>
          <a:srcRect/>
          <a:stretch>
            <a:fillRect/>
          </a:stretch>
        </p:blipFill>
        <p:spPr bwMode="auto">
          <a:xfrm>
            <a:off x="4427984" y="548680"/>
            <a:ext cx="4526147" cy="3637384"/>
          </a:xfrm>
          <a:prstGeom prst="rect">
            <a:avLst/>
          </a:prstGeom>
          <a:noFill/>
        </p:spPr>
      </p:pic>
    </p:spTree>
    <p:extLst>
      <p:ext uri="{BB962C8B-B14F-4D97-AF65-F5344CB8AC3E}">
        <p14:creationId xmlns:p14="http://schemas.microsoft.com/office/powerpoint/2010/main" val="2740471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Festival diciembre 2004</a:t>
            </a:r>
            <a:endParaRPr lang="es-CO" dirty="0"/>
          </a:p>
        </p:txBody>
      </p:sp>
      <p:pic>
        <p:nvPicPr>
          <p:cNvPr id="19458" name="Picture 2" descr="C:\Users\Mauro\Pictures\ruca\DSC01821.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4274" name="2 Marcador de contenido"/>
          <p:cNvSpPr>
            <a:spLocks noGrp="1"/>
          </p:cNvSpPr>
          <p:nvPr>
            <p:ph idx="1"/>
          </p:nvPr>
        </p:nvSpPr>
        <p:spPr/>
        <p:txBody>
          <a:bodyPr/>
          <a:lstStyle/>
          <a:p>
            <a:pPr>
              <a:buFont typeface="Arial" pitchFamily="34" charset="0"/>
              <a:buNone/>
            </a:pPr>
            <a:r>
              <a:rPr lang="es-CO" smtClean="0"/>
              <a:t>   </a:t>
            </a:r>
          </a:p>
        </p:txBody>
      </p:sp>
      <p:pic>
        <p:nvPicPr>
          <p:cNvPr id="54275" name="Picture 2" descr="http://a2.sphotos.ak.fbcdn.net/hphotos-ak-ash4/315803_2023074464714_518248905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941294"/>
            <a:ext cx="4224194" cy="54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438853" y="2801"/>
            <a:ext cx="5673147" cy="718578"/>
          </a:xfrm>
          <a:prstGeom prst="rect">
            <a:avLst/>
          </a:prstGeom>
          <a:noFill/>
          <a:ln w="9525">
            <a:noFill/>
            <a:miter lim="800000"/>
            <a:headEnd/>
            <a:tailEnd/>
          </a:ln>
        </p:spPr>
        <p:txBody>
          <a:bodyPr lIns="90453" tIns="45226" rIns="90453" bIns="45226" anchor="ctr"/>
          <a:lstStyle/>
          <a:p>
            <a:pPr algn="ctr">
              <a:defRPr/>
            </a:pPr>
            <a:r>
              <a:rPr lang="es-CO" sz="3600" b="1" dirty="0">
                <a:solidFill>
                  <a:schemeClr val="bg1"/>
                </a:solidFill>
                <a:latin typeface="Calibri" pitchFamily="34" charset="0"/>
                <a:ea typeface="+mj-ea"/>
                <a:cs typeface="+mj-cs"/>
              </a:rPr>
              <a:t>Juegos Ciudad de Medellín</a:t>
            </a:r>
            <a:endParaRPr lang="es-ES" sz="3600" b="1" dirty="0">
              <a:solidFill>
                <a:schemeClr val="bg1"/>
              </a:solidFill>
              <a:latin typeface="Calibri" pitchFamily="34" charset="0"/>
              <a:ea typeface="+mj-ea"/>
              <a:cs typeface="+mj-cs"/>
            </a:endParaRPr>
          </a:p>
        </p:txBody>
      </p:sp>
    </p:spTree>
    <p:extLst>
      <p:ext uri="{BB962C8B-B14F-4D97-AF65-F5344CB8AC3E}">
        <p14:creationId xmlns:p14="http://schemas.microsoft.com/office/powerpoint/2010/main" val="202214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Detección de Talentos</a:t>
            </a:r>
            <a:endParaRPr lang="es-CO" dirty="0"/>
          </a:p>
        </p:txBody>
      </p:sp>
      <p:sp>
        <p:nvSpPr>
          <p:cNvPr id="3" name="2 Marcador de contenido"/>
          <p:cNvSpPr>
            <a:spLocks noGrp="1"/>
          </p:cNvSpPr>
          <p:nvPr>
            <p:ph idx="1"/>
          </p:nvPr>
        </p:nvSpPr>
        <p:spPr/>
        <p:txBody>
          <a:bodyPr/>
          <a:lstStyle/>
          <a:p>
            <a:r>
              <a:rPr lang="es-CO" dirty="0" smtClean="0"/>
              <a:t>Desarrollo Deportivo:</a:t>
            </a:r>
          </a:p>
          <a:p>
            <a:pPr lvl="1"/>
            <a:r>
              <a:rPr lang="es-CO" dirty="0" smtClean="0"/>
              <a:t>Programa del INDER Medellín donde 30 muchachos de entre 14 y 17 años, de estratos sociales bajos, reciben todas las condiciones necesarias para potencializar su talento, pasajes, competencias, giras, implementación adecuada, complementación alimenticia, apoyo educativo.</a:t>
            </a:r>
          </a:p>
        </p:txBody>
      </p:sp>
    </p:spTree>
    <p:extLst>
      <p:ext uri="{BB962C8B-B14F-4D97-AF65-F5344CB8AC3E}">
        <p14:creationId xmlns:p14="http://schemas.microsoft.com/office/powerpoint/2010/main" val="7857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contenido"/>
          <p:cNvSpPr>
            <a:spLocks noGrp="1"/>
          </p:cNvSpPr>
          <p:nvPr>
            <p:ph idx="1"/>
          </p:nvPr>
        </p:nvSpPr>
        <p:spPr/>
        <p:txBody>
          <a:bodyPr/>
          <a:lstStyle/>
          <a:p>
            <a:endParaRPr lang="es-CO" dirty="0"/>
          </a:p>
        </p:txBody>
      </p:sp>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9218" name="Picture 2" descr="C:\Users\Mauro\Pictures\rugby\252969_2117788463615_1212846295_2576863_1697491_n.jpg"/>
          <p:cNvPicPr>
            <a:picLocks noChangeAspect="1" noChangeArrowheads="1"/>
          </p:cNvPicPr>
          <p:nvPr/>
        </p:nvPicPr>
        <p:blipFill>
          <a:blip r:embed="rId3" cstate="print"/>
          <a:srcRect/>
          <a:stretch>
            <a:fillRect/>
          </a:stretch>
        </p:blipFill>
        <p:spPr bwMode="auto">
          <a:xfrm>
            <a:off x="1475656" y="476672"/>
            <a:ext cx="6012160" cy="4509120"/>
          </a:xfrm>
          <a:prstGeom prst="rect">
            <a:avLst/>
          </a:prstGeom>
          <a:noFill/>
        </p:spPr>
      </p:pic>
    </p:spTree>
    <p:extLst>
      <p:ext uri="{BB962C8B-B14F-4D97-AF65-F5344CB8AC3E}">
        <p14:creationId xmlns:p14="http://schemas.microsoft.com/office/powerpoint/2010/main" val="1171567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RUCAlidosos</a:t>
            </a:r>
            <a:endParaRPr lang="es-CO" dirty="0"/>
          </a:p>
        </p:txBody>
      </p:sp>
      <p:sp>
        <p:nvSpPr>
          <p:cNvPr id="3" name="2 Marcador de contenido"/>
          <p:cNvSpPr>
            <a:spLocks noGrp="1"/>
          </p:cNvSpPr>
          <p:nvPr>
            <p:ph idx="1"/>
          </p:nvPr>
        </p:nvSpPr>
        <p:spPr/>
        <p:txBody>
          <a:bodyPr/>
          <a:lstStyle/>
          <a:p>
            <a:r>
              <a:rPr lang="es-CO" dirty="0" smtClean="0"/>
              <a:t>Programa donde jóvenes de mas de 18 años, que reciben apoyo educativo de parte de INDEPORTES Antioquia para cursar su educación superior, así como apoyo económico, apoyo nutricional y condiciones optimas para entrenamiento, buscando que potencialicen su talento. </a:t>
            </a:r>
            <a:endParaRPr lang="es-CO" dirty="0"/>
          </a:p>
        </p:txBody>
      </p:sp>
    </p:spTree>
    <p:extLst>
      <p:ext uri="{BB962C8B-B14F-4D97-AF65-F5344CB8AC3E}">
        <p14:creationId xmlns:p14="http://schemas.microsoft.com/office/powerpoint/2010/main" val="31337881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contenido"/>
          <p:cNvSpPr>
            <a:spLocks noGrp="1"/>
          </p:cNvSpPr>
          <p:nvPr>
            <p:ph idx="1"/>
          </p:nvPr>
        </p:nvSpPr>
        <p:spPr/>
        <p:txBody>
          <a:bodyPr/>
          <a:lstStyle/>
          <a:p>
            <a:endParaRPr lang="es-CO" dirty="0"/>
          </a:p>
        </p:txBody>
      </p:sp>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194" name="Picture 2" descr="C:\Users\Mauro\Pictures\rugby\DSC_0065.jpg"/>
          <p:cNvPicPr>
            <a:picLocks noChangeAspect="1" noChangeArrowheads="1"/>
          </p:cNvPicPr>
          <p:nvPr/>
        </p:nvPicPr>
        <p:blipFill>
          <a:blip r:embed="rId3" cstate="print"/>
          <a:srcRect/>
          <a:stretch>
            <a:fillRect/>
          </a:stretch>
        </p:blipFill>
        <p:spPr bwMode="auto">
          <a:xfrm>
            <a:off x="755576" y="1124744"/>
            <a:ext cx="5715000" cy="3962400"/>
          </a:xfrm>
          <a:prstGeom prst="rect">
            <a:avLst/>
          </a:prstGeom>
          <a:noFill/>
        </p:spPr>
      </p:pic>
    </p:spTree>
    <p:extLst>
      <p:ext uri="{BB962C8B-B14F-4D97-AF65-F5344CB8AC3E}">
        <p14:creationId xmlns:p14="http://schemas.microsoft.com/office/powerpoint/2010/main" val="3260971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Resultados deportivos</a:t>
            </a:r>
            <a:endParaRPr lang="es-CO" dirty="0"/>
          </a:p>
        </p:txBody>
      </p:sp>
      <p:sp>
        <p:nvSpPr>
          <p:cNvPr id="3" name="2 Marcador de contenido"/>
          <p:cNvSpPr>
            <a:spLocks noGrp="1"/>
          </p:cNvSpPr>
          <p:nvPr>
            <p:ph idx="1"/>
          </p:nvPr>
        </p:nvSpPr>
        <p:spPr/>
        <p:txBody>
          <a:bodyPr>
            <a:normAutofit fontScale="77500" lnSpcReduction="20000"/>
          </a:bodyPr>
          <a:lstStyle/>
          <a:p>
            <a:r>
              <a:rPr lang="es-CO" dirty="0" smtClean="0"/>
              <a:t>5 años invictos en competencias nacionales en todas las categorías.</a:t>
            </a:r>
          </a:p>
          <a:p>
            <a:r>
              <a:rPr lang="es-CO" dirty="0" smtClean="0"/>
              <a:t>Invictos en menores de 18 años en toda la historia del Rugby Colombiano.</a:t>
            </a:r>
          </a:p>
          <a:p>
            <a:r>
              <a:rPr lang="es-CO" dirty="0" smtClean="0"/>
              <a:t>Campeones del torneo de los Andes m 18. 2007 y 2008.</a:t>
            </a:r>
          </a:p>
          <a:p>
            <a:r>
              <a:rPr lang="es-CO" dirty="0" smtClean="0"/>
              <a:t>Campeones copa Consuelo Valentín Martínez, Montevideo 2010.</a:t>
            </a:r>
          </a:p>
          <a:p>
            <a:r>
              <a:rPr lang="es-CO" dirty="0" smtClean="0"/>
              <a:t>Base de Selecciones Colombia juvenil (85%) y mayores (70%) 1 titulo y un sub titulo en </a:t>
            </a:r>
          </a:p>
          <a:p>
            <a:pPr>
              <a:buNone/>
            </a:pPr>
            <a:r>
              <a:rPr lang="es-CO" dirty="0" smtClean="0"/>
              <a:t>    Suramericano B</a:t>
            </a:r>
          </a:p>
          <a:p>
            <a:pPr>
              <a:buNone/>
            </a:pPr>
            <a:r>
              <a:rPr lang="es-CO" dirty="0"/>
              <a:t> </a:t>
            </a:r>
            <a:r>
              <a:rPr lang="es-CO" dirty="0" smtClean="0"/>
              <a:t>   Suramericanos Juveniles B    </a:t>
            </a:r>
          </a:p>
          <a:p>
            <a:pPr>
              <a:buNone/>
            </a:pPr>
            <a:r>
              <a:rPr lang="es-CO" dirty="0" smtClean="0"/>
              <a:t>     3 títulos y 2 sub títulos.</a:t>
            </a:r>
          </a:p>
          <a:p>
            <a:pPr>
              <a:buNone/>
            </a:pPr>
            <a:endParaRPr lang="es-CO" dirty="0" smtClean="0"/>
          </a:p>
          <a:p>
            <a:pPr>
              <a:buNone/>
            </a:pPr>
            <a:endParaRPr lang="es-CO" dirty="0" smtClean="0"/>
          </a:p>
          <a:p>
            <a:pPr>
              <a:buNone/>
            </a:pPr>
            <a:endParaRPr lang="es-CO" dirty="0" smtClean="0"/>
          </a:p>
          <a:p>
            <a:pPr>
              <a:buNone/>
            </a:pPr>
            <a:endParaRPr lang="es-CO" dirty="0" smtClean="0"/>
          </a:p>
        </p:txBody>
      </p:sp>
    </p:spTree>
    <p:extLst>
      <p:ext uri="{BB962C8B-B14F-4D97-AF65-F5344CB8AC3E}">
        <p14:creationId xmlns:p14="http://schemas.microsoft.com/office/powerpoint/2010/main" val="141750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contenido"/>
          <p:cNvSpPr>
            <a:spLocks noGrp="1"/>
          </p:cNvSpPr>
          <p:nvPr>
            <p:ph idx="1"/>
          </p:nvPr>
        </p:nvSpPr>
        <p:spPr/>
        <p:txBody>
          <a:bodyPr/>
          <a:lstStyle/>
          <a:p>
            <a:endParaRPr lang="es-CO" dirty="0"/>
          </a:p>
        </p:txBody>
      </p:sp>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242" name="Picture 2" descr="C:\Users\Mauro\Pictures\rugby\195844_1875181955788_1128373142_2233638_6602231_n.jpg"/>
          <p:cNvPicPr>
            <a:picLocks noChangeAspect="1" noChangeArrowheads="1"/>
          </p:cNvPicPr>
          <p:nvPr/>
        </p:nvPicPr>
        <p:blipFill>
          <a:blip r:embed="rId3" cstate="print"/>
          <a:srcRect/>
          <a:stretch>
            <a:fillRect/>
          </a:stretch>
        </p:blipFill>
        <p:spPr bwMode="auto">
          <a:xfrm>
            <a:off x="323528" y="2780928"/>
            <a:ext cx="4788024" cy="3591018"/>
          </a:xfrm>
          <a:prstGeom prst="rect">
            <a:avLst/>
          </a:prstGeom>
          <a:noFill/>
        </p:spPr>
      </p:pic>
      <p:pic>
        <p:nvPicPr>
          <p:cNvPr id="10243" name="Picture 3" descr="C:\Users\Mauro\Pictures\rugby\sel juvenil pereira.jpg"/>
          <p:cNvPicPr>
            <a:picLocks noChangeAspect="1" noChangeArrowheads="1"/>
          </p:cNvPicPr>
          <p:nvPr/>
        </p:nvPicPr>
        <p:blipFill>
          <a:blip r:embed="rId4" cstate="print"/>
          <a:srcRect/>
          <a:stretch>
            <a:fillRect/>
          </a:stretch>
        </p:blipFill>
        <p:spPr bwMode="auto">
          <a:xfrm>
            <a:off x="4067944" y="188640"/>
            <a:ext cx="4901916" cy="2781424"/>
          </a:xfrm>
          <a:prstGeom prst="rect">
            <a:avLst/>
          </a:prstGeom>
          <a:noFill/>
        </p:spPr>
      </p:pic>
    </p:spTree>
    <p:extLst>
      <p:ext uri="{BB962C8B-B14F-4D97-AF65-F5344CB8AC3E}">
        <p14:creationId xmlns:p14="http://schemas.microsoft.com/office/powerpoint/2010/main" val="4013784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Indicadores de impacto social</a:t>
            </a:r>
            <a:endParaRPr lang="es-CO" dirty="0"/>
          </a:p>
        </p:txBody>
      </p:sp>
      <p:sp>
        <p:nvSpPr>
          <p:cNvPr id="3" name="2 Marcador de contenido"/>
          <p:cNvSpPr>
            <a:spLocks noGrp="1"/>
          </p:cNvSpPr>
          <p:nvPr>
            <p:ph idx="1"/>
          </p:nvPr>
        </p:nvSpPr>
        <p:spPr/>
        <p:txBody>
          <a:bodyPr>
            <a:normAutofit/>
          </a:bodyPr>
          <a:lstStyle/>
          <a:p>
            <a:r>
              <a:rPr lang="es-CO" sz="2400" dirty="0" smtClean="0"/>
              <a:t>1600 jóvenes de comunidades carenciadas practicando rugby.</a:t>
            </a:r>
          </a:p>
          <a:p>
            <a:r>
              <a:rPr lang="es-CO" sz="2400" dirty="0" smtClean="0"/>
              <a:t>30 jóvenes en el programa Desarrollo Deportivo.</a:t>
            </a:r>
          </a:p>
          <a:p>
            <a:r>
              <a:rPr lang="es-CO" sz="2400" dirty="0" smtClean="0"/>
              <a:t>15 jóvenes en RUCALIDOSOS.</a:t>
            </a:r>
          </a:p>
          <a:p>
            <a:r>
              <a:rPr lang="es-CO" sz="2400" dirty="0" smtClean="0"/>
              <a:t>10 jóvenes estudiando en con Becas de INDEPORTES.</a:t>
            </a:r>
          </a:p>
          <a:p>
            <a:r>
              <a:rPr lang="es-CO" sz="2400" dirty="0" smtClean="0"/>
              <a:t>15 jóvenes entrenadores contratados en diferentes programas.</a:t>
            </a:r>
          </a:p>
          <a:p>
            <a:r>
              <a:rPr lang="es-CO" sz="2400" dirty="0" smtClean="0"/>
              <a:t>15 jóvenes trabajando como referees de la LAR.</a:t>
            </a:r>
          </a:p>
          <a:p>
            <a:endParaRPr lang="es-CO" dirty="0" smtClean="0"/>
          </a:p>
          <a:p>
            <a:endParaRPr lang="es-CO" dirty="0" smtClean="0"/>
          </a:p>
          <a:p>
            <a:endParaRPr lang="es-CO" dirty="0"/>
          </a:p>
        </p:txBody>
      </p:sp>
    </p:spTree>
    <p:extLst>
      <p:ext uri="{BB962C8B-B14F-4D97-AF65-F5344CB8AC3E}">
        <p14:creationId xmlns:p14="http://schemas.microsoft.com/office/powerpoint/2010/main" val="2098983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  </a:t>
            </a:r>
            <a:endParaRPr lang="es-CO" dirty="0"/>
          </a:p>
        </p:txBody>
      </p:sp>
      <p:pic>
        <p:nvPicPr>
          <p:cNvPr id="18435" name="Picture 3" descr="C:\Users\Mauro\Pictures\ruca\DSC07586.JPG"/>
          <p:cNvPicPr>
            <a:picLocks noGrp="1" noChangeAspect="1" noChangeArrowheads="1"/>
          </p:cNvPicPr>
          <p:nvPr>
            <p:ph idx="1"/>
          </p:nvPr>
        </p:nvPicPr>
        <p:blipFill>
          <a:blip r:embed="rId3" cstate="print"/>
          <a:srcRect/>
          <a:stretch>
            <a:fillRect/>
          </a:stretch>
        </p:blipFill>
        <p:spPr bwMode="auto">
          <a:xfrm>
            <a:off x="611560" y="476672"/>
            <a:ext cx="7968885" cy="5976664"/>
          </a:xfrm>
          <a:prstGeom prst="rect">
            <a:avLst/>
          </a:prstGeom>
          <a:noFill/>
        </p:spPr>
      </p:pic>
    </p:spTree>
    <p:extLst>
      <p:ext uri="{BB962C8B-B14F-4D97-AF65-F5344CB8AC3E}">
        <p14:creationId xmlns:p14="http://schemas.microsoft.com/office/powerpoint/2010/main" val="18621248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CO" dirty="0" smtClean="0"/>
              <a:t>Enseñanza del Rugby a Jugadores Nuevos.</a:t>
            </a:r>
            <a:endParaRPr lang="es-CO" dirty="0"/>
          </a:p>
        </p:txBody>
      </p:sp>
      <p:sp>
        <p:nvSpPr>
          <p:cNvPr id="3" name="2 Marcador de contenido"/>
          <p:cNvSpPr>
            <a:spLocks noGrp="1"/>
          </p:cNvSpPr>
          <p:nvPr>
            <p:ph idx="1"/>
          </p:nvPr>
        </p:nvSpPr>
        <p:spPr/>
        <p:txBody>
          <a:bodyPr/>
          <a:lstStyle/>
          <a:p>
            <a:r>
              <a:rPr lang="es-CO" dirty="0" smtClean="0"/>
              <a:t>Actividades generales:</a:t>
            </a:r>
          </a:p>
          <a:p>
            <a:pPr lvl="1"/>
            <a:r>
              <a:rPr lang="es-CO" dirty="0" smtClean="0"/>
              <a:t>Actividades Luctatorias.</a:t>
            </a:r>
          </a:p>
          <a:p>
            <a:pPr lvl="1"/>
            <a:r>
              <a:rPr lang="es-CO" dirty="0" smtClean="0"/>
              <a:t>Actividades de oposición Cooperación.</a:t>
            </a:r>
          </a:p>
          <a:p>
            <a:pPr lvl="1"/>
            <a:r>
              <a:rPr lang="es-CO" dirty="0" smtClean="0"/>
              <a:t>Actividades con balón.</a:t>
            </a:r>
          </a:p>
          <a:p>
            <a:r>
              <a:rPr lang="es-CO" dirty="0" smtClean="0"/>
              <a:t>Actividades especificas:</a:t>
            </a:r>
          </a:p>
          <a:p>
            <a:pPr lvl="1"/>
            <a:r>
              <a:rPr lang="es-CO" dirty="0" smtClean="0"/>
              <a:t>Juegos Adaptados.</a:t>
            </a:r>
          </a:p>
          <a:p>
            <a:pPr lvl="1"/>
            <a:r>
              <a:rPr lang="es-CO" dirty="0" smtClean="0"/>
              <a:t>Juegos Colectivos reducidos.</a:t>
            </a:r>
          </a:p>
          <a:p>
            <a:pPr lvl="1"/>
            <a:r>
              <a:rPr lang="es-CO" dirty="0" smtClean="0"/>
              <a:t>Juego general.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CO" dirty="0" smtClean="0"/>
              <a:t>Plan de acción </a:t>
            </a:r>
            <a:br>
              <a:rPr lang="es-CO" dirty="0" smtClean="0"/>
            </a:br>
            <a:r>
              <a:rPr lang="es-CO" dirty="0" smtClean="0"/>
              <a:t>2004- 2014</a:t>
            </a:r>
            <a:endParaRPr lang="es-CO" dirty="0"/>
          </a:p>
        </p:txBody>
      </p:sp>
      <p:sp>
        <p:nvSpPr>
          <p:cNvPr id="3" name="2 Marcador de contenido"/>
          <p:cNvSpPr>
            <a:spLocks noGrp="1"/>
          </p:cNvSpPr>
          <p:nvPr>
            <p:ph idx="1"/>
          </p:nvPr>
        </p:nvSpPr>
        <p:spPr/>
        <p:txBody>
          <a:bodyPr>
            <a:normAutofit lnSpcReduction="10000"/>
          </a:bodyPr>
          <a:lstStyle/>
          <a:p>
            <a:r>
              <a:rPr lang="es-CO" dirty="0" smtClean="0"/>
              <a:t>Con el apoyo de Andrés Roberto Gómez  (actual presidente de Federación Colombiana de Rugby) como metodólogo de INDEPORTES Antioquia y Laurent Palau (entrenador Francés, con experiencia en Desarrollo del Rugby) se comenzó a trabajar de manera organizada y planificada creando una forma y un plan de acción para el</a:t>
            </a:r>
          </a:p>
          <a:p>
            <a:pPr>
              <a:buNone/>
            </a:pPr>
            <a:r>
              <a:rPr lang="es-CO" dirty="0"/>
              <a:t> </a:t>
            </a:r>
            <a:r>
              <a:rPr lang="es-CO" dirty="0" smtClean="0"/>
              <a:t>   programa.</a:t>
            </a:r>
            <a:endParaRPr lang="es-CO"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Actividades Generales.</a:t>
            </a:r>
            <a:endParaRPr lang="es-CO" dirty="0"/>
          </a:p>
        </p:txBody>
      </p:sp>
      <p:sp>
        <p:nvSpPr>
          <p:cNvPr id="3" name="2 Marcador de contenido"/>
          <p:cNvSpPr>
            <a:spLocks noGrp="1"/>
          </p:cNvSpPr>
          <p:nvPr>
            <p:ph idx="1"/>
          </p:nvPr>
        </p:nvSpPr>
        <p:spPr/>
        <p:txBody>
          <a:bodyPr/>
          <a:lstStyle/>
          <a:p>
            <a:r>
              <a:rPr lang="es-CO" dirty="0" smtClean="0"/>
              <a:t>Actividades Luctatorias:</a:t>
            </a:r>
          </a:p>
          <a:p>
            <a:pPr lvl="1"/>
            <a:r>
              <a:rPr lang="es-CO" dirty="0" smtClean="0"/>
              <a:t>Lucha por el balón.</a:t>
            </a:r>
          </a:p>
          <a:p>
            <a:pPr lvl="1">
              <a:buNone/>
            </a:pPr>
            <a:endParaRPr lang="es-CO" dirty="0" smtClean="0"/>
          </a:p>
          <a:p>
            <a:pPr lvl="1"/>
            <a:r>
              <a:rPr lang="es-CO" dirty="0" smtClean="0"/>
              <a:t>Lucha por un territorio.</a:t>
            </a:r>
          </a:p>
          <a:p>
            <a:pPr lvl="1">
              <a:buNone/>
            </a:pPr>
            <a:endParaRPr lang="es-CO" dirty="0" smtClean="0"/>
          </a:p>
          <a:p>
            <a:pPr lvl="1"/>
            <a:r>
              <a:rPr lang="es-CO" dirty="0" smtClean="0"/>
              <a:t>Capturar a compañeros.</a:t>
            </a:r>
          </a:p>
          <a:p>
            <a:pPr lvl="1"/>
            <a:endParaRPr lang="es-CO" dirty="0" smtClean="0"/>
          </a:p>
          <a:p>
            <a:pPr lvl="1"/>
            <a:endParaRPr lang="es-CO"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Actividades Generales.</a:t>
            </a:r>
            <a:endParaRPr lang="es-CO" dirty="0"/>
          </a:p>
        </p:txBody>
      </p:sp>
      <p:sp>
        <p:nvSpPr>
          <p:cNvPr id="3" name="2 Marcador de contenido"/>
          <p:cNvSpPr>
            <a:spLocks noGrp="1"/>
          </p:cNvSpPr>
          <p:nvPr>
            <p:ph idx="1"/>
          </p:nvPr>
        </p:nvSpPr>
        <p:spPr/>
        <p:txBody>
          <a:bodyPr/>
          <a:lstStyle/>
          <a:p>
            <a:r>
              <a:rPr lang="es-CO" dirty="0" smtClean="0"/>
              <a:t>Actividades de oposición Cooperación</a:t>
            </a:r>
          </a:p>
          <a:p>
            <a:pPr lvl="1"/>
            <a:r>
              <a:rPr lang="es-CO" dirty="0" smtClean="0"/>
              <a:t>Juego por grupos con balones de Rugby.</a:t>
            </a:r>
          </a:p>
          <a:p>
            <a:pPr lvl="1"/>
            <a:r>
              <a:rPr lang="es-CO" dirty="0" smtClean="0"/>
              <a:t>Juegos por grupos tratando de eludir y bloquear.</a:t>
            </a:r>
          </a:p>
          <a:p>
            <a:pPr lvl="1"/>
            <a:r>
              <a:rPr lang="es-CO" dirty="0" smtClean="0"/>
              <a:t>Juegos por grupos con implementación adaptada para rugby como escudo y tulas.</a:t>
            </a:r>
            <a:endParaRPr lang="es-CO"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Actividades Generales</a:t>
            </a:r>
            <a:endParaRPr lang="es-CO" dirty="0"/>
          </a:p>
        </p:txBody>
      </p:sp>
      <p:sp>
        <p:nvSpPr>
          <p:cNvPr id="3" name="2 Marcador de contenido"/>
          <p:cNvSpPr>
            <a:spLocks noGrp="1"/>
          </p:cNvSpPr>
          <p:nvPr>
            <p:ph idx="1"/>
          </p:nvPr>
        </p:nvSpPr>
        <p:spPr/>
        <p:txBody>
          <a:bodyPr/>
          <a:lstStyle/>
          <a:p>
            <a:r>
              <a:rPr lang="es-CO" dirty="0" smtClean="0"/>
              <a:t>Juegos con Balón:</a:t>
            </a:r>
          </a:p>
          <a:p>
            <a:pPr lvl="1"/>
            <a:r>
              <a:rPr lang="es-CO" dirty="0" smtClean="0"/>
              <a:t>Juegos de pases.</a:t>
            </a:r>
          </a:p>
          <a:p>
            <a:pPr lvl="1"/>
            <a:r>
              <a:rPr lang="es-CO" dirty="0" smtClean="0"/>
              <a:t>Juegos de Relevos.</a:t>
            </a:r>
          </a:p>
          <a:p>
            <a:pPr lvl="1"/>
            <a:r>
              <a:rPr lang="es-CO" dirty="0" smtClean="0"/>
              <a:t>Juegos de recepción y patadas del balón.</a:t>
            </a:r>
          </a:p>
          <a:p>
            <a:pPr lvl="1"/>
            <a:endParaRPr lang="es-CO"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Actividades Especificas</a:t>
            </a:r>
            <a:endParaRPr lang="es-CO" dirty="0"/>
          </a:p>
        </p:txBody>
      </p:sp>
      <p:sp>
        <p:nvSpPr>
          <p:cNvPr id="3" name="2 Marcador de contenido"/>
          <p:cNvSpPr>
            <a:spLocks noGrp="1"/>
          </p:cNvSpPr>
          <p:nvPr>
            <p:ph idx="1"/>
          </p:nvPr>
        </p:nvSpPr>
        <p:spPr/>
        <p:txBody>
          <a:bodyPr/>
          <a:lstStyle/>
          <a:p>
            <a:pPr lvl="1"/>
            <a:r>
              <a:rPr lang="es-CO" dirty="0" smtClean="0"/>
              <a:t>Juegos Adaptados.</a:t>
            </a:r>
          </a:p>
          <a:p>
            <a:pPr lvl="2"/>
            <a:r>
              <a:rPr lang="es-CO" dirty="0" smtClean="0"/>
              <a:t>Actividades básicas adatadas a principios del Rugby:</a:t>
            </a:r>
          </a:p>
          <a:p>
            <a:pPr lvl="3"/>
            <a:r>
              <a:rPr lang="es-CO" dirty="0" smtClean="0"/>
              <a:t>Básquet Rugby.</a:t>
            </a:r>
          </a:p>
          <a:p>
            <a:pPr lvl="3"/>
            <a:r>
              <a:rPr lang="es-CO" dirty="0" smtClean="0"/>
              <a:t>Vóley Rugby.</a:t>
            </a:r>
          </a:p>
          <a:p>
            <a:pPr lvl="3"/>
            <a:r>
              <a:rPr lang="es-CO" dirty="0" smtClean="0"/>
              <a:t>Chucha Rugby.</a:t>
            </a:r>
          </a:p>
          <a:p>
            <a:pPr lvl="3"/>
            <a:endParaRPr lang="es-CO" dirty="0" smtClean="0"/>
          </a:p>
          <a:p>
            <a:pPr lvl="1"/>
            <a:r>
              <a:rPr lang="es-CO" dirty="0" smtClean="0"/>
              <a:t>Siguiendo principios básicos del juego, como bloquear, realizar pases hacia atrás o derribar.</a:t>
            </a:r>
          </a:p>
          <a:p>
            <a:pPr lvl="3"/>
            <a:endParaRPr lang="es-CO"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Actividades Generales</a:t>
            </a:r>
            <a:endParaRPr lang="es-CO" dirty="0"/>
          </a:p>
        </p:txBody>
      </p:sp>
      <p:sp>
        <p:nvSpPr>
          <p:cNvPr id="3" name="2 Marcador de contenido"/>
          <p:cNvSpPr>
            <a:spLocks noGrp="1"/>
          </p:cNvSpPr>
          <p:nvPr>
            <p:ph idx="1"/>
          </p:nvPr>
        </p:nvSpPr>
        <p:spPr/>
        <p:txBody>
          <a:bodyPr/>
          <a:lstStyle/>
          <a:p>
            <a:r>
              <a:rPr lang="es-CO" dirty="0" smtClean="0"/>
              <a:t>Juegos con Balón:</a:t>
            </a:r>
          </a:p>
          <a:p>
            <a:pPr lvl="1"/>
            <a:r>
              <a:rPr lang="es-CO" dirty="0" smtClean="0"/>
              <a:t>Juegos de pases.</a:t>
            </a:r>
          </a:p>
          <a:p>
            <a:pPr lvl="1"/>
            <a:r>
              <a:rPr lang="es-CO" dirty="0" smtClean="0"/>
              <a:t>Juegos de Relevos.</a:t>
            </a:r>
          </a:p>
          <a:p>
            <a:pPr lvl="1"/>
            <a:r>
              <a:rPr lang="es-CO" dirty="0" smtClean="0"/>
              <a:t>Juegos de recepción y patadas del balón.</a:t>
            </a:r>
          </a:p>
          <a:p>
            <a:pPr lvl="1"/>
            <a:endParaRPr lang="es-CO"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Actividades Generales</a:t>
            </a:r>
            <a:endParaRPr lang="es-CO" dirty="0"/>
          </a:p>
        </p:txBody>
      </p:sp>
      <p:sp>
        <p:nvSpPr>
          <p:cNvPr id="3" name="2 Marcador de contenido"/>
          <p:cNvSpPr>
            <a:spLocks noGrp="1"/>
          </p:cNvSpPr>
          <p:nvPr>
            <p:ph idx="1"/>
          </p:nvPr>
        </p:nvSpPr>
        <p:spPr/>
        <p:txBody>
          <a:bodyPr/>
          <a:lstStyle/>
          <a:p>
            <a:r>
              <a:rPr lang="es-CO" dirty="0" smtClean="0"/>
              <a:t>Juegos colectivos reducidos:</a:t>
            </a:r>
          </a:p>
          <a:p>
            <a:pPr lvl="1"/>
            <a:r>
              <a:rPr lang="es-CO" dirty="0" smtClean="0"/>
              <a:t>Trabajos de 3 vs 3 o 4 vs 4.</a:t>
            </a:r>
          </a:p>
          <a:p>
            <a:pPr lvl="1"/>
            <a:r>
              <a:rPr lang="es-CO" dirty="0" smtClean="0"/>
              <a:t>Trabajos en territorio reducido o amplio.</a:t>
            </a:r>
          </a:p>
          <a:p>
            <a:pPr lvl="1"/>
            <a:r>
              <a:rPr lang="es-CO" dirty="0" smtClean="0"/>
              <a:t>Trabajos adaptados por formas </a:t>
            </a:r>
            <a:r>
              <a:rPr lang="es-CO" dirty="0" err="1" smtClean="0"/>
              <a:t>fisicas</a:t>
            </a:r>
            <a:r>
              <a:rPr lang="es-CO" dirty="0" smtClean="0"/>
              <a:t>.</a:t>
            </a:r>
          </a:p>
          <a:p>
            <a:pPr lvl="1"/>
            <a:endParaRPr lang="es-CO"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CO" dirty="0" smtClean="0"/>
              <a:t>Actividades Generales</a:t>
            </a:r>
            <a:endParaRPr lang="es-CO" dirty="0"/>
          </a:p>
        </p:txBody>
      </p:sp>
      <p:sp>
        <p:nvSpPr>
          <p:cNvPr id="3" name="2 Marcador de contenido"/>
          <p:cNvSpPr>
            <a:spLocks noGrp="1"/>
          </p:cNvSpPr>
          <p:nvPr>
            <p:ph idx="1"/>
          </p:nvPr>
        </p:nvSpPr>
        <p:spPr/>
        <p:txBody>
          <a:bodyPr/>
          <a:lstStyle/>
          <a:p>
            <a:r>
              <a:rPr lang="es-CO" dirty="0" smtClean="0"/>
              <a:t>Juego general:</a:t>
            </a:r>
          </a:p>
          <a:p>
            <a:pPr lvl="1"/>
            <a:r>
              <a:rPr lang="es-CO" dirty="0" smtClean="0"/>
              <a:t>Partidos con reglas adaptadas dependiendo de la edad y el nivel del jugador.</a:t>
            </a:r>
            <a:endParaRPr lang="es-CO"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CO" dirty="0" smtClean="0"/>
              <a:t>Paginas donde encontrar </a:t>
            </a:r>
            <a:r>
              <a:rPr lang="es-CO" dirty="0" err="1" smtClean="0"/>
              <a:t>informacion</a:t>
            </a:r>
            <a:endParaRPr lang="es-CO" dirty="0"/>
          </a:p>
        </p:txBody>
      </p:sp>
      <p:sp>
        <p:nvSpPr>
          <p:cNvPr id="3" name="2 Marcador de contenido"/>
          <p:cNvSpPr>
            <a:spLocks noGrp="1"/>
          </p:cNvSpPr>
          <p:nvPr>
            <p:ph idx="1"/>
          </p:nvPr>
        </p:nvSpPr>
        <p:spPr/>
        <p:txBody>
          <a:bodyPr/>
          <a:lstStyle/>
          <a:p>
            <a:pPr lvl="1"/>
            <a:endParaRPr lang="es-CO" dirty="0" smtClean="0"/>
          </a:p>
          <a:p>
            <a:pPr lvl="1">
              <a:buNone/>
            </a:pPr>
            <a:r>
              <a:rPr lang="es-CO" dirty="0" smtClean="0">
                <a:hlinkClick r:id="rId3"/>
              </a:rPr>
              <a:t>http://dev.irbgetintorugby.com/index.php</a:t>
            </a:r>
            <a:endParaRPr lang="es-CO" dirty="0" smtClean="0"/>
          </a:p>
          <a:p>
            <a:pPr lvl="1">
              <a:buNone/>
            </a:pPr>
            <a:endParaRPr lang="es-CO" dirty="0" smtClean="0"/>
          </a:p>
          <a:p>
            <a:pPr lvl="1">
              <a:buNone/>
            </a:pPr>
            <a:r>
              <a:rPr lang="es-CO" dirty="0" smtClean="0"/>
              <a:t>http://www.irbrugbyready.com/</a:t>
            </a:r>
          </a:p>
          <a:p>
            <a:endParaRPr lang="es-C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467544" y="0"/>
            <a:ext cx="8229600" cy="1143000"/>
          </a:xfrm>
        </p:spPr>
        <p:txBody>
          <a:bodyPr/>
          <a:lstStyle/>
          <a:p>
            <a:r>
              <a:rPr lang="es-CO" dirty="0" smtClean="0"/>
              <a:t>Festival 2007</a:t>
            </a:r>
            <a:endParaRPr lang="es-CO" dirty="0"/>
          </a:p>
        </p:txBody>
      </p:sp>
      <p:sp>
        <p:nvSpPr>
          <p:cNvPr id="3" name="2 Marcador de contenido"/>
          <p:cNvSpPr>
            <a:spLocks noGrp="1"/>
          </p:cNvSpPr>
          <p:nvPr>
            <p:ph idx="1"/>
          </p:nvPr>
        </p:nvSpPr>
        <p:spPr/>
        <p:txBody>
          <a:bodyPr/>
          <a:lstStyle/>
          <a:p>
            <a:r>
              <a:rPr lang="es-CO" dirty="0" smtClean="0"/>
              <a:t>  </a:t>
            </a:r>
            <a:endParaRPr lang="es-CO" dirty="0"/>
          </a:p>
        </p:txBody>
      </p:sp>
      <p:pic>
        <p:nvPicPr>
          <p:cNvPr id="16386" name="Picture 2" descr="C:\Users\Mauro\Pictures\ruca\DSC08308.JPG"/>
          <p:cNvPicPr>
            <a:picLocks noChangeAspect="1" noChangeArrowheads="1"/>
          </p:cNvPicPr>
          <p:nvPr/>
        </p:nvPicPr>
        <p:blipFill>
          <a:blip r:embed="rId3" cstate="print"/>
          <a:srcRect/>
          <a:stretch>
            <a:fillRect/>
          </a:stretch>
        </p:blipFill>
        <p:spPr bwMode="auto">
          <a:xfrm>
            <a:off x="251520" y="908720"/>
            <a:ext cx="8064896" cy="55862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CO" dirty="0" smtClean="0"/>
              <a:t>Principios del proyecto</a:t>
            </a:r>
            <a:endParaRPr lang="es-CO" dirty="0"/>
          </a:p>
        </p:txBody>
      </p:sp>
      <p:sp>
        <p:nvSpPr>
          <p:cNvPr id="3" name="2 Marcador de contenido"/>
          <p:cNvSpPr>
            <a:spLocks noGrp="1"/>
          </p:cNvSpPr>
          <p:nvPr>
            <p:ph idx="1"/>
          </p:nvPr>
        </p:nvSpPr>
        <p:spPr/>
        <p:txBody>
          <a:bodyPr>
            <a:normAutofit/>
          </a:bodyPr>
          <a:lstStyle/>
          <a:p>
            <a:r>
              <a:rPr lang="es-CO" dirty="0" smtClean="0"/>
              <a:t>Los valores ciudadanos con parte indispensable de nuestro deporte Rugby, somos un deporte de combate y de equipo.</a:t>
            </a:r>
          </a:p>
          <a:p>
            <a:r>
              <a:rPr lang="es-CO" dirty="0" smtClean="0"/>
              <a:t>Como deporte de combate nos enorgullecemos de los valores que enseñamos tales como: el respeto por el otro, el auto control, la disciplina y la tolerancia</a:t>
            </a:r>
            <a:endParaRPr lang="es-CO" dirty="0"/>
          </a:p>
        </p:txBody>
      </p:sp>
    </p:spTree>
    <p:extLst>
      <p:ext uri="{BB962C8B-B14F-4D97-AF65-F5344CB8AC3E}">
        <p14:creationId xmlns:p14="http://schemas.microsoft.com/office/powerpoint/2010/main" val="1798782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CO" dirty="0" smtClean="0"/>
              <a:t>Principios del proyecto</a:t>
            </a:r>
            <a:endParaRPr lang="es-CO" dirty="0"/>
          </a:p>
        </p:txBody>
      </p:sp>
      <p:sp>
        <p:nvSpPr>
          <p:cNvPr id="3" name="2 Marcador de contenido"/>
          <p:cNvSpPr>
            <a:spLocks noGrp="1"/>
          </p:cNvSpPr>
          <p:nvPr>
            <p:ph idx="1"/>
          </p:nvPr>
        </p:nvSpPr>
        <p:spPr/>
        <p:txBody>
          <a:bodyPr>
            <a:normAutofit/>
          </a:bodyPr>
          <a:lstStyle/>
          <a:p>
            <a:r>
              <a:rPr lang="es-CO" dirty="0" smtClean="0"/>
              <a:t>Los valores ciudadanos con parte indispensable de nuestro deporte Rugby, somos un deporte de combate y de equipo.</a:t>
            </a:r>
          </a:p>
          <a:p>
            <a:r>
              <a:rPr lang="es-CO" dirty="0" smtClean="0"/>
              <a:t>Como deporte de combate nos enorgullecemos de los valores que enseñamos tales como: el respeto por el otro, el auto control, la disciplina y la tolerancia</a:t>
            </a:r>
            <a:endParaRPr lang="es-CO" dirty="0"/>
          </a:p>
        </p:txBody>
      </p:sp>
    </p:spTree>
    <p:extLst>
      <p:ext uri="{BB962C8B-B14F-4D97-AF65-F5344CB8AC3E}">
        <p14:creationId xmlns:p14="http://schemas.microsoft.com/office/powerpoint/2010/main" val="3652615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CO" dirty="0" smtClean="0"/>
              <a:t>Principios del proyecto</a:t>
            </a:r>
            <a:endParaRPr lang="es-CO" dirty="0"/>
          </a:p>
        </p:txBody>
      </p:sp>
      <p:sp>
        <p:nvSpPr>
          <p:cNvPr id="3" name="2 Marcador de contenido"/>
          <p:cNvSpPr>
            <a:spLocks noGrp="1"/>
          </p:cNvSpPr>
          <p:nvPr>
            <p:ph idx="1"/>
          </p:nvPr>
        </p:nvSpPr>
        <p:spPr/>
        <p:txBody>
          <a:bodyPr>
            <a:normAutofit/>
          </a:bodyPr>
          <a:lstStyle/>
          <a:p>
            <a:r>
              <a:rPr lang="es-CO" dirty="0" smtClean="0"/>
              <a:t>Pero somos el único deporte que además de ser de combate es de equipo y como tal enseñamos a nuestros practicantes valores tan importantes como la confianza, el trabajo en equipo, la camaradería </a:t>
            </a:r>
            <a:r>
              <a:rPr lang="es-CO" dirty="0"/>
              <a:t>y </a:t>
            </a:r>
            <a:r>
              <a:rPr lang="es-CO" dirty="0" smtClean="0"/>
              <a:t> </a:t>
            </a:r>
            <a:r>
              <a:rPr lang="es-CO" dirty="0"/>
              <a:t>la </a:t>
            </a:r>
            <a:r>
              <a:rPr lang="es-CO" dirty="0" smtClean="0"/>
              <a:t>amistad que se crea en lazos muy fuertes que duran muchos años.</a:t>
            </a:r>
            <a:endParaRPr lang="es-CO" dirty="0"/>
          </a:p>
        </p:txBody>
      </p:sp>
    </p:spTree>
    <p:extLst>
      <p:ext uri="{BB962C8B-B14F-4D97-AF65-F5344CB8AC3E}">
        <p14:creationId xmlns:p14="http://schemas.microsoft.com/office/powerpoint/2010/main" val="3652615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1947</Words>
  <Application>Microsoft Office PowerPoint</Application>
  <PresentationFormat>Presentación en pantalla (4:3)</PresentationFormat>
  <Paragraphs>283</Paragraphs>
  <Slides>57</Slides>
  <Notes>4</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de Office</vt:lpstr>
      <vt:lpstr>¿Qué es el Rugby?</vt:lpstr>
      <vt:lpstr>RUCA Paisitas jugando Rugby </vt:lpstr>
      <vt:lpstr>Comienzos</vt:lpstr>
      <vt:lpstr>Festival diciembre 2004</vt:lpstr>
      <vt:lpstr>Plan de acción  2004- 2014</vt:lpstr>
      <vt:lpstr>Festival 2007</vt:lpstr>
      <vt:lpstr>Principios del proyecto</vt:lpstr>
      <vt:lpstr>Principios del proyecto</vt:lpstr>
      <vt:lpstr>Principios del proyecto</vt:lpstr>
      <vt:lpstr>Principios del proyecto</vt:lpstr>
      <vt:lpstr>Presentación de PowerPoint</vt:lpstr>
      <vt:lpstr>Presentación de PowerPoint</vt:lpstr>
      <vt:lpstr>Logros obtenidos en 10 años de trabajo</vt:lpstr>
      <vt:lpstr>Indicadores</vt:lpstr>
      <vt:lpstr>Indicadores</vt:lpstr>
      <vt:lpstr>Indicadores</vt:lpstr>
      <vt:lpstr>Indicadores</vt:lpstr>
      <vt:lpstr>Indicadores</vt:lpstr>
      <vt:lpstr>Progresión de crecimiento de jugadores</vt:lpstr>
      <vt:lpstr>  Jugadores en Colombia</vt:lpstr>
      <vt:lpstr>Jugadores Antioquia</vt:lpstr>
      <vt:lpstr>Estatificación Social</vt:lpstr>
      <vt:lpstr>Apoyo estatal entre 2004 y 2011</vt:lpstr>
      <vt:lpstr>Apoyo de Institutos 2004 a 2011</vt:lpstr>
      <vt:lpstr>Apoyo de Institutos 2004 a 2011</vt:lpstr>
      <vt:lpstr>Logros Socio-deportivos  de los sujetos de Derecho</vt:lpstr>
      <vt:lpstr>Logros Administrativos</vt:lpstr>
      <vt:lpstr>Logros Administrativos</vt:lpstr>
      <vt:lpstr>Logros Administrativos</vt:lpstr>
      <vt:lpstr>Logros Administrativos</vt:lpstr>
      <vt:lpstr>La primera Cancha de Rugby Sintética y publica de SURAMERICA</vt:lpstr>
      <vt:lpstr>  </vt:lpstr>
      <vt:lpstr>  </vt:lpstr>
      <vt:lpstr>Utilización Escenario Deportivo</vt:lpstr>
      <vt:lpstr>Festival 2005</vt:lpstr>
      <vt:lpstr>  </vt:lpstr>
      <vt:lpstr>Competencias</vt:lpstr>
      <vt:lpstr>Presentación de PowerPoint</vt:lpstr>
      <vt:lpstr>Presentación de PowerPoint</vt:lpstr>
      <vt:lpstr>Presentación de PowerPoint</vt:lpstr>
      <vt:lpstr>Detección de Talentos</vt:lpstr>
      <vt:lpstr>Presentación de PowerPoint</vt:lpstr>
      <vt:lpstr>RUCAlidosos</vt:lpstr>
      <vt:lpstr>Presentación de PowerPoint</vt:lpstr>
      <vt:lpstr>Resultados deportivos</vt:lpstr>
      <vt:lpstr>Presentación de PowerPoint</vt:lpstr>
      <vt:lpstr>Indicadores de impacto social</vt:lpstr>
      <vt:lpstr>  </vt:lpstr>
      <vt:lpstr>Enseñanza del Rugby a Jugadores Nuevos.</vt:lpstr>
      <vt:lpstr>Actividades Generales.</vt:lpstr>
      <vt:lpstr>Actividades Generales.</vt:lpstr>
      <vt:lpstr>Actividades Generales</vt:lpstr>
      <vt:lpstr>Actividades Especificas</vt:lpstr>
      <vt:lpstr>Actividades Generales</vt:lpstr>
      <vt:lpstr>Actividades Generales</vt:lpstr>
      <vt:lpstr>Actividades Generales</vt:lpstr>
      <vt:lpstr>Paginas donde encontrar informacion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RUCA Paisitas jugando Rugby</dc:title>
  <dc:creator>Mauro</dc:creator>
  <cp:lastModifiedBy>compaq</cp:lastModifiedBy>
  <cp:revision>11</cp:revision>
  <dcterms:created xsi:type="dcterms:W3CDTF">2011-11-15T18:43:26Z</dcterms:created>
  <dcterms:modified xsi:type="dcterms:W3CDTF">2012-11-07T18:50:08Z</dcterms:modified>
</cp:coreProperties>
</file>